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367" r:id="rId2"/>
    <p:sldId id="336" r:id="rId3"/>
    <p:sldId id="365" r:id="rId4"/>
    <p:sldId id="366" r:id="rId5"/>
    <p:sldId id="351" r:id="rId6"/>
    <p:sldId id="360" r:id="rId7"/>
    <p:sldId id="352" r:id="rId8"/>
    <p:sldId id="353" r:id="rId9"/>
    <p:sldId id="354" r:id="rId10"/>
    <p:sldId id="361" r:id="rId11"/>
    <p:sldId id="357" r:id="rId12"/>
    <p:sldId id="355" r:id="rId13"/>
    <p:sldId id="368" r:id="rId14"/>
    <p:sldId id="358" r:id="rId15"/>
    <p:sldId id="359" r:id="rId16"/>
    <p:sldId id="304" r:id="rId17"/>
    <p:sldId id="303" r:id="rId18"/>
    <p:sldId id="305" r:id="rId19"/>
    <p:sldId id="306" r:id="rId20"/>
    <p:sldId id="307" r:id="rId21"/>
    <p:sldId id="340" r:id="rId22"/>
    <p:sldId id="320" r:id="rId23"/>
    <p:sldId id="328" r:id="rId24"/>
    <p:sldId id="325" r:id="rId25"/>
    <p:sldId id="326" r:id="rId26"/>
    <p:sldId id="321" r:id="rId27"/>
    <p:sldId id="369" r:id="rId28"/>
    <p:sldId id="342" r:id="rId29"/>
    <p:sldId id="323" r:id="rId30"/>
    <p:sldId id="346" r:id="rId31"/>
    <p:sldId id="349" r:id="rId32"/>
    <p:sldId id="362" r:id="rId33"/>
    <p:sldId id="364" r:id="rId34"/>
    <p:sldId id="363" r:id="rId35"/>
    <p:sldId id="370" r:id="rId36"/>
    <p:sldId id="35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386B"/>
    <a:srgbClr val="D509B8"/>
    <a:srgbClr val="304A1E"/>
    <a:srgbClr val="008E40"/>
    <a:srgbClr val="F62AD9"/>
    <a:srgbClr val="1704A0"/>
    <a:srgbClr val="0606F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993" autoAdjust="0"/>
  </p:normalViewPr>
  <p:slideViewPr>
    <p:cSldViewPr snapToGrid="0" snapToObjects="1" showGuides="1">
      <p:cViewPr>
        <p:scale>
          <a:sx n="70" d="100"/>
          <a:sy n="70" d="100"/>
        </p:scale>
        <p:origin x="-252"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70" d="100"/>
          <a:sy n="70" d="100"/>
        </p:scale>
        <p:origin x="-2814"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C069D4-EB16-4A18-A5EF-458A53A4F4B8}" type="doc">
      <dgm:prSet loTypeId="urn:microsoft.com/office/officeart/2005/8/layout/arrow2" loCatId="process" qsTypeId="urn:microsoft.com/office/officeart/2005/8/quickstyle/simple1" qsCatId="simple" csTypeId="urn:microsoft.com/office/officeart/2005/8/colors/accent2_1" csCatId="accent2" phldr="1"/>
      <dgm:spPr/>
    </dgm:pt>
    <dgm:pt modelId="{83A4A97C-051B-41E4-9B3F-9B096225C6C8}">
      <dgm:prSet phldrT="[Text]"/>
      <dgm:spPr/>
      <dgm:t>
        <a:bodyPr/>
        <a:lstStyle/>
        <a:p>
          <a:pPr algn="ctr">
            <a:spcAft>
              <a:spcPts val="0"/>
            </a:spcAft>
          </a:pPr>
          <a:r>
            <a:rPr lang="en-US" altLang="zh-HK" dirty="0">
              <a:solidFill>
                <a:schemeClr val="bg1"/>
              </a:solidFill>
            </a:rPr>
            <a:t>May 2015</a:t>
          </a:r>
        </a:p>
        <a:p>
          <a:pPr algn="ctr">
            <a:spcAft>
              <a:spcPts val="0"/>
            </a:spcAft>
          </a:pPr>
          <a:r>
            <a:rPr lang="en-US" altLang="zh-HK" dirty="0" smtClean="0">
              <a:solidFill>
                <a:schemeClr val="bg1"/>
              </a:solidFill>
            </a:rPr>
            <a:t>Established</a:t>
          </a:r>
          <a:endParaRPr lang="en-US" altLang="zh-HK" dirty="0">
            <a:solidFill>
              <a:schemeClr val="bg1"/>
            </a:solidFill>
            <a:latin typeface="微軟正黑體" panose="020B0604030504040204" pitchFamily="34" charset="-120"/>
            <a:ea typeface="微軟正黑體" panose="020B0604030504040204" pitchFamily="34" charset="-120"/>
          </a:endParaRPr>
        </a:p>
      </dgm:t>
    </dgm:pt>
    <dgm:pt modelId="{CDCC7326-0C2F-431D-BD8C-0111F5A78A98}" type="parTrans" cxnId="{BEA74CAA-D674-4893-BAEB-A4F25D5FB1A3}">
      <dgm:prSet/>
      <dgm:spPr/>
      <dgm:t>
        <a:bodyPr/>
        <a:lstStyle/>
        <a:p>
          <a:endParaRPr lang="en-US" altLang="zh-HK"/>
        </a:p>
      </dgm:t>
    </dgm:pt>
    <dgm:pt modelId="{0D17FD14-F03A-4850-BF17-EDA3B1A3013A}" type="sibTrans" cxnId="{BEA74CAA-D674-4893-BAEB-A4F25D5FB1A3}">
      <dgm:prSet/>
      <dgm:spPr/>
      <dgm:t>
        <a:bodyPr/>
        <a:lstStyle/>
        <a:p>
          <a:endParaRPr lang="en-US" altLang="zh-HK"/>
        </a:p>
      </dgm:t>
    </dgm:pt>
    <dgm:pt modelId="{6A3EAD2B-0FEB-4E43-B035-B2A3A620A6B3}">
      <dgm:prSet phldrT="[Text]"/>
      <dgm:spPr/>
      <dgm:t>
        <a:bodyPr/>
        <a:lstStyle/>
        <a:p>
          <a:r>
            <a:rPr lang="en-US" altLang="zh-HK" dirty="0">
              <a:solidFill>
                <a:schemeClr val="bg1"/>
              </a:solidFill>
            </a:rPr>
            <a:t>Nov 2015</a:t>
          </a:r>
          <a:endParaRPr lang="en-US" altLang="zh-TW" dirty="0">
            <a:solidFill>
              <a:schemeClr val="bg1"/>
            </a:solidFill>
          </a:endParaRPr>
        </a:p>
        <a:p>
          <a:r>
            <a:rPr lang="en-US" altLang="zh-TW" dirty="0" smtClean="0">
              <a:solidFill>
                <a:schemeClr val="bg1"/>
              </a:solidFill>
              <a:latin typeface="微軟正黑體" panose="020B0604030504040204" pitchFamily="34" charset="-120"/>
              <a:ea typeface="微軟正黑體" panose="020B0604030504040204" pitchFamily="34" charset="-120"/>
            </a:rPr>
            <a:t>Official Launched </a:t>
          </a:r>
          <a:r>
            <a:rPr lang="en-GB" altLang="zh-HK" dirty="0" smtClean="0">
              <a:solidFill>
                <a:schemeClr val="bg1"/>
              </a:solidFill>
            </a:rPr>
            <a:t>www.ztore.com</a:t>
          </a:r>
          <a:endParaRPr lang="en-GB" altLang="zh-HK" dirty="0">
            <a:solidFill>
              <a:schemeClr val="bg1"/>
            </a:solidFill>
          </a:endParaRPr>
        </a:p>
      </dgm:t>
    </dgm:pt>
    <dgm:pt modelId="{0677CA01-F8F3-476C-B60D-814FEBE91C71}" type="parTrans" cxnId="{88FA6B57-AAA3-4BCA-929F-A25288CE6A13}">
      <dgm:prSet/>
      <dgm:spPr/>
      <dgm:t>
        <a:bodyPr/>
        <a:lstStyle/>
        <a:p>
          <a:endParaRPr lang="en-US" altLang="zh-HK"/>
        </a:p>
      </dgm:t>
    </dgm:pt>
    <dgm:pt modelId="{915AB9A3-3035-4ADA-BA55-A49084483633}" type="sibTrans" cxnId="{88FA6B57-AAA3-4BCA-929F-A25288CE6A13}">
      <dgm:prSet/>
      <dgm:spPr/>
      <dgm:t>
        <a:bodyPr/>
        <a:lstStyle/>
        <a:p>
          <a:endParaRPr lang="en-US" altLang="zh-HK"/>
        </a:p>
      </dgm:t>
    </dgm:pt>
    <dgm:pt modelId="{9BB7C8EB-162D-49CC-B304-EE7866B3D83D}">
      <dgm:prSet phldrT="[Text]" custT="1"/>
      <dgm:spPr/>
      <dgm:t>
        <a:bodyPr/>
        <a:lstStyle/>
        <a:p>
          <a:pPr>
            <a:spcAft>
              <a:spcPct val="35000"/>
            </a:spcAft>
          </a:pPr>
          <a:r>
            <a:rPr lang="en-US" altLang="zh-HK" sz="2600" dirty="0">
              <a:solidFill>
                <a:schemeClr val="bg1"/>
              </a:solidFill>
            </a:rPr>
            <a:t>Now</a:t>
          </a:r>
        </a:p>
        <a:p>
          <a:r>
            <a:rPr lang="en-US" altLang="zh-HK" sz="2600" dirty="0" smtClean="0">
              <a:solidFill>
                <a:schemeClr val="bg1"/>
              </a:solidFill>
            </a:rPr>
            <a:t>Team of 50+</a:t>
          </a:r>
        </a:p>
        <a:p>
          <a:r>
            <a:rPr lang="en-US" altLang="zh-HK" sz="2600" dirty="0" smtClean="0">
              <a:solidFill>
                <a:schemeClr val="bg1"/>
              </a:solidFill>
            </a:rPr>
            <a:t>Carry 6000+ products</a:t>
          </a:r>
          <a:endParaRPr lang="en-US" altLang="zh-HK" sz="1400" dirty="0">
            <a:solidFill>
              <a:schemeClr val="bg1"/>
            </a:solidFill>
            <a:latin typeface="微軟正黑體" panose="020B0604030504040204" pitchFamily="34" charset="-120"/>
            <a:ea typeface="微軟正黑體" panose="020B0604030504040204" pitchFamily="34" charset="-120"/>
          </a:endParaRPr>
        </a:p>
      </dgm:t>
    </dgm:pt>
    <dgm:pt modelId="{854775E5-C82E-4CFD-A595-46F862C86604}" type="parTrans" cxnId="{81E987BF-A7EF-4D00-AB0A-E9F2AE3B9292}">
      <dgm:prSet/>
      <dgm:spPr/>
      <dgm:t>
        <a:bodyPr/>
        <a:lstStyle/>
        <a:p>
          <a:endParaRPr lang="en-US" altLang="zh-HK"/>
        </a:p>
      </dgm:t>
    </dgm:pt>
    <dgm:pt modelId="{D5ABA9F7-3AEA-4692-8AC0-56C6A0D0CE5B}" type="sibTrans" cxnId="{81E987BF-A7EF-4D00-AB0A-E9F2AE3B9292}">
      <dgm:prSet/>
      <dgm:spPr/>
      <dgm:t>
        <a:bodyPr/>
        <a:lstStyle/>
        <a:p>
          <a:endParaRPr lang="en-US" altLang="zh-HK"/>
        </a:p>
      </dgm:t>
    </dgm:pt>
    <dgm:pt modelId="{2FC4EC35-E4E0-40DC-98FA-6CCB9B2A6AB5}" type="pres">
      <dgm:prSet presAssocID="{11C069D4-EB16-4A18-A5EF-458A53A4F4B8}" presName="arrowDiagram" presStyleCnt="0">
        <dgm:presLayoutVars>
          <dgm:chMax val="5"/>
          <dgm:dir/>
          <dgm:resizeHandles val="exact"/>
        </dgm:presLayoutVars>
      </dgm:prSet>
      <dgm:spPr/>
    </dgm:pt>
    <dgm:pt modelId="{3FDD82DB-D449-41E9-9A40-FD1B12D35659}" type="pres">
      <dgm:prSet presAssocID="{11C069D4-EB16-4A18-A5EF-458A53A4F4B8}" presName="arrow" presStyleLbl="bgShp" presStyleIdx="0" presStyleCnt="1"/>
      <dgm:spPr>
        <a:solidFill>
          <a:srgbClr val="B50A47"/>
        </a:solidFill>
      </dgm:spPr>
    </dgm:pt>
    <dgm:pt modelId="{C022E863-0CC6-47A8-9AAA-D351EC9AB9EF}" type="pres">
      <dgm:prSet presAssocID="{11C069D4-EB16-4A18-A5EF-458A53A4F4B8}" presName="arrowDiagram3" presStyleCnt="0"/>
      <dgm:spPr/>
    </dgm:pt>
    <dgm:pt modelId="{8D983A5C-EADE-494B-B09A-31B6ABA4E905}" type="pres">
      <dgm:prSet presAssocID="{83A4A97C-051B-41E4-9B3F-9B096225C6C8}" presName="bullet3a" presStyleLbl="node1" presStyleIdx="0" presStyleCnt="3"/>
      <dgm:spPr/>
    </dgm:pt>
    <dgm:pt modelId="{AB551423-38C8-47C5-881A-8513465DD7E7}" type="pres">
      <dgm:prSet presAssocID="{83A4A97C-051B-41E4-9B3F-9B096225C6C8}" presName="textBox3a" presStyleLbl="revTx" presStyleIdx="0" presStyleCnt="3">
        <dgm:presLayoutVars>
          <dgm:bulletEnabled val="1"/>
        </dgm:presLayoutVars>
      </dgm:prSet>
      <dgm:spPr/>
      <dgm:t>
        <a:bodyPr/>
        <a:lstStyle/>
        <a:p>
          <a:endParaRPr lang="en-US"/>
        </a:p>
      </dgm:t>
    </dgm:pt>
    <dgm:pt modelId="{39F423B0-AFAB-42F6-9083-B9486C6A28A8}" type="pres">
      <dgm:prSet presAssocID="{6A3EAD2B-0FEB-4E43-B035-B2A3A620A6B3}" presName="bullet3b" presStyleLbl="node1" presStyleIdx="1" presStyleCnt="3"/>
      <dgm:spPr/>
    </dgm:pt>
    <dgm:pt modelId="{04A6DAE6-055B-4D07-BAC3-13E7E1F6F4A5}" type="pres">
      <dgm:prSet presAssocID="{6A3EAD2B-0FEB-4E43-B035-B2A3A620A6B3}" presName="textBox3b" presStyleLbl="revTx" presStyleIdx="1" presStyleCnt="3">
        <dgm:presLayoutVars>
          <dgm:bulletEnabled val="1"/>
        </dgm:presLayoutVars>
      </dgm:prSet>
      <dgm:spPr/>
      <dgm:t>
        <a:bodyPr/>
        <a:lstStyle/>
        <a:p>
          <a:endParaRPr lang="en-US"/>
        </a:p>
      </dgm:t>
    </dgm:pt>
    <dgm:pt modelId="{6B306693-81EA-43E1-B1BF-D844844E4B7D}" type="pres">
      <dgm:prSet presAssocID="{9BB7C8EB-162D-49CC-B304-EE7866B3D83D}" presName="bullet3c" presStyleLbl="node1" presStyleIdx="2" presStyleCnt="3"/>
      <dgm:spPr/>
    </dgm:pt>
    <dgm:pt modelId="{E4214381-1B4A-4DB6-B53D-F1C288E2BFC6}" type="pres">
      <dgm:prSet presAssocID="{9BB7C8EB-162D-49CC-B304-EE7866B3D83D}" presName="textBox3c" presStyleLbl="revTx" presStyleIdx="2" presStyleCnt="3" custScaleX="119461" custScaleY="78448">
        <dgm:presLayoutVars>
          <dgm:bulletEnabled val="1"/>
        </dgm:presLayoutVars>
      </dgm:prSet>
      <dgm:spPr/>
      <dgm:t>
        <a:bodyPr/>
        <a:lstStyle/>
        <a:p>
          <a:endParaRPr lang="en-US"/>
        </a:p>
      </dgm:t>
    </dgm:pt>
  </dgm:ptLst>
  <dgm:cxnLst>
    <dgm:cxn modelId="{0A6C9B2D-5202-4680-9682-5B774D21FC57}" type="presOf" srcId="{11C069D4-EB16-4A18-A5EF-458A53A4F4B8}" destId="{2FC4EC35-E4E0-40DC-98FA-6CCB9B2A6AB5}" srcOrd="0" destOrd="0" presId="urn:microsoft.com/office/officeart/2005/8/layout/arrow2"/>
    <dgm:cxn modelId="{88FA6B57-AAA3-4BCA-929F-A25288CE6A13}" srcId="{11C069D4-EB16-4A18-A5EF-458A53A4F4B8}" destId="{6A3EAD2B-0FEB-4E43-B035-B2A3A620A6B3}" srcOrd="1" destOrd="0" parTransId="{0677CA01-F8F3-476C-B60D-814FEBE91C71}" sibTransId="{915AB9A3-3035-4ADA-BA55-A49084483633}"/>
    <dgm:cxn modelId="{B3583723-60FC-4DCC-905D-FB39AA923C03}" type="presOf" srcId="{9BB7C8EB-162D-49CC-B304-EE7866B3D83D}" destId="{E4214381-1B4A-4DB6-B53D-F1C288E2BFC6}" srcOrd="0" destOrd="0" presId="urn:microsoft.com/office/officeart/2005/8/layout/arrow2"/>
    <dgm:cxn modelId="{81E987BF-A7EF-4D00-AB0A-E9F2AE3B9292}" srcId="{11C069D4-EB16-4A18-A5EF-458A53A4F4B8}" destId="{9BB7C8EB-162D-49CC-B304-EE7866B3D83D}" srcOrd="2" destOrd="0" parTransId="{854775E5-C82E-4CFD-A595-46F862C86604}" sibTransId="{D5ABA9F7-3AEA-4692-8AC0-56C6A0D0CE5B}"/>
    <dgm:cxn modelId="{1BDBD257-5206-4F27-93E6-EC180D9BA0F3}" type="presOf" srcId="{83A4A97C-051B-41E4-9B3F-9B096225C6C8}" destId="{AB551423-38C8-47C5-881A-8513465DD7E7}" srcOrd="0" destOrd="0" presId="urn:microsoft.com/office/officeart/2005/8/layout/arrow2"/>
    <dgm:cxn modelId="{BEA74CAA-D674-4893-BAEB-A4F25D5FB1A3}" srcId="{11C069D4-EB16-4A18-A5EF-458A53A4F4B8}" destId="{83A4A97C-051B-41E4-9B3F-9B096225C6C8}" srcOrd="0" destOrd="0" parTransId="{CDCC7326-0C2F-431D-BD8C-0111F5A78A98}" sibTransId="{0D17FD14-F03A-4850-BF17-EDA3B1A3013A}"/>
    <dgm:cxn modelId="{429D7AE5-1A57-4987-90BA-68ACD00BD3B4}" type="presOf" srcId="{6A3EAD2B-0FEB-4E43-B035-B2A3A620A6B3}" destId="{04A6DAE6-055B-4D07-BAC3-13E7E1F6F4A5}" srcOrd="0" destOrd="0" presId="urn:microsoft.com/office/officeart/2005/8/layout/arrow2"/>
    <dgm:cxn modelId="{19C2079F-5F8C-4B95-BA17-3FEBC4869061}" type="presParOf" srcId="{2FC4EC35-E4E0-40DC-98FA-6CCB9B2A6AB5}" destId="{3FDD82DB-D449-41E9-9A40-FD1B12D35659}" srcOrd="0" destOrd="0" presId="urn:microsoft.com/office/officeart/2005/8/layout/arrow2"/>
    <dgm:cxn modelId="{523A3674-F910-4892-A615-75073EF5CF09}" type="presParOf" srcId="{2FC4EC35-E4E0-40DC-98FA-6CCB9B2A6AB5}" destId="{C022E863-0CC6-47A8-9AAA-D351EC9AB9EF}" srcOrd="1" destOrd="0" presId="urn:microsoft.com/office/officeart/2005/8/layout/arrow2"/>
    <dgm:cxn modelId="{D4D34D31-118C-4897-86C4-250CE453425C}" type="presParOf" srcId="{C022E863-0CC6-47A8-9AAA-D351EC9AB9EF}" destId="{8D983A5C-EADE-494B-B09A-31B6ABA4E905}" srcOrd="0" destOrd="0" presId="urn:microsoft.com/office/officeart/2005/8/layout/arrow2"/>
    <dgm:cxn modelId="{95D75A30-720C-4247-A39C-E48E29A1E230}" type="presParOf" srcId="{C022E863-0CC6-47A8-9AAA-D351EC9AB9EF}" destId="{AB551423-38C8-47C5-881A-8513465DD7E7}" srcOrd="1" destOrd="0" presId="urn:microsoft.com/office/officeart/2005/8/layout/arrow2"/>
    <dgm:cxn modelId="{776FC5EA-4160-4877-948F-39DE6B347090}" type="presParOf" srcId="{C022E863-0CC6-47A8-9AAA-D351EC9AB9EF}" destId="{39F423B0-AFAB-42F6-9083-B9486C6A28A8}" srcOrd="2" destOrd="0" presId="urn:microsoft.com/office/officeart/2005/8/layout/arrow2"/>
    <dgm:cxn modelId="{98A454C4-18B0-4F37-86AA-3A9399562DEF}" type="presParOf" srcId="{C022E863-0CC6-47A8-9AAA-D351EC9AB9EF}" destId="{04A6DAE6-055B-4D07-BAC3-13E7E1F6F4A5}" srcOrd="3" destOrd="0" presId="urn:microsoft.com/office/officeart/2005/8/layout/arrow2"/>
    <dgm:cxn modelId="{08F870D7-23C4-4C20-BE6F-DABF70D0D8AD}" type="presParOf" srcId="{C022E863-0CC6-47A8-9AAA-D351EC9AB9EF}" destId="{6B306693-81EA-43E1-B1BF-D844844E4B7D}" srcOrd="4" destOrd="0" presId="urn:microsoft.com/office/officeart/2005/8/layout/arrow2"/>
    <dgm:cxn modelId="{D8F3B7BE-66C5-437D-8FE2-791194930C33}" type="presParOf" srcId="{C022E863-0CC6-47A8-9AAA-D351EC9AB9EF}" destId="{E4214381-1B4A-4DB6-B53D-F1C288E2BFC6}" srcOrd="5" destOrd="0" presId="urn:microsoft.com/office/officeart/2005/8/layout/arrow2"/>
  </dgm:cxnLst>
  <dgm:bg/>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A243F3-ABF7-4C6E-A617-91B6ACDA511C}" type="datetimeFigureOut">
              <a:rPr lang="en-US" smtClean="0"/>
              <a:pPr/>
              <a:t>11/11/2016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DAAC7D-F3A7-4261-B885-C7B0A8263727}" type="slidenum">
              <a:rPr lang="en-US" smtClean="0"/>
              <a:pPr/>
              <a:t>‹#›</a:t>
            </a:fld>
            <a:endParaRPr lang="en-US"/>
          </a:p>
        </p:txBody>
      </p:sp>
    </p:spTree>
    <p:extLst>
      <p:ext uri="{BB962C8B-B14F-4D97-AF65-F5344CB8AC3E}">
        <p14:creationId xmlns:p14="http://schemas.microsoft.com/office/powerpoint/2010/main" xmlns="" val="51540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B01D14-501C-4C14-8CB2-9B68164AE822}" type="datetimeFigureOut">
              <a:rPr lang="en-US" smtClean="0"/>
              <a:pPr/>
              <a:t>11/11/2016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1AFBB-05B7-40B5-A23F-EB32679DFF6E}" type="slidenum">
              <a:rPr lang="en-US" smtClean="0"/>
              <a:pPr/>
              <a:t>‹#›</a:t>
            </a:fld>
            <a:endParaRPr lang="en-US"/>
          </a:p>
        </p:txBody>
      </p:sp>
    </p:spTree>
    <p:extLst>
      <p:ext uri="{BB962C8B-B14F-4D97-AF65-F5344CB8AC3E}">
        <p14:creationId xmlns:p14="http://schemas.microsoft.com/office/powerpoint/2010/main" xmlns="" val="413875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6203"/>
            <a:r>
              <a:rPr lang="en-US" altLang="zh-TW" b="1" dirty="0" smtClean="0">
                <a:solidFill>
                  <a:schemeClr val="bg1"/>
                </a:solidFill>
              </a:rPr>
              <a:t>Partner Store </a:t>
            </a:r>
            <a:r>
              <a:rPr lang="en-US" altLang="zh-TW" b="1" dirty="0">
                <a:solidFill>
                  <a:schemeClr val="bg1"/>
                </a:solidFill>
              </a:rPr>
              <a:t>Sticker will be placed in Store</a:t>
            </a:r>
            <a:endParaRPr lang="zh-TW" altLang="en-US" b="1"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717046CB-769C-4CE0-AC21-B1E0167AC42F}" type="slidenum">
              <a:rPr lang="en-US" smtClean="0"/>
              <a:pPr/>
              <a:t>12</a:t>
            </a:fld>
            <a:endParaRPr lang="en-US"/>
          </a:p>
        </p:txBody>
      </p:sp>
    </p:spTree>
    <p:extLst>
      <p:ext uri="{BB962C8B-B14F-4D97-AF65-F5344CB8AC3E}">
        <p14:creationId xmlns:p14="http://schemas.microsoft.com/office/powerpoint/2010/main" xmlns="" val="4273221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Café 8 Degrees (G/F)</a:t>
            </a:r>
          </a:p>
          <a:p>
            <a:pPr marL="228600" indent="-228600">
              <a:buAutoNum type="arabicPeriod"/>
            </a:pPr>
            <a:r>
              <a:rPr lang="en-US" dirty="0" smtClean="0"/>
              <a:t>All-You-Can-Eat Dim Sum Lunch Buffet (Monday – Friday, except public holiday) 20% discount </a:t>
            </a:r>
          </a:p>
          <a:p>
            <a:pPr marL="228600" indent="-228600">
              <a:buAutoNum type="arabicPeriod"/>
            </a:pPr>
            <a:r>
              <a:rPr lang="en-US" dirty="0" smtClean="0"/>
              <a:t>Afternoon Tea Set 20% discount </a:t>
            </a:r>
          </a:p>
          <a:p>
            <a:pPr marL="228600" indent="-228600">
              <a:buAutoNum type="arabicPeriod"/>
            </a:pPr>
            <a:r>
              <a:rPr lang="en-US" dirty="0" smtClean="0"/>
              <a:t>A la carte Lunch Menu 15% discount </a:t>
            </a:r>
          </a:p>
          <a:p>
            <a:pPr marL="228600" indent="-228600">
              <a:buAutoNum type="arabicPeriod"/>
            </a:pPr>
            <a:r>
              <a:rPr lang="en-US" dirty="0" smtClean="0"/>
              <a:t>Mango Napoleon 1lb Whole Cake 15% discount</a:t>
            </a:r>
            <a:endParaRPr lang="en-US" dirty="0"/>
          </a:p>
        </p:txBody>
      </p:sp>
      <p:sp>
        <p:nvSpPr>
          <p:cNvPr id="4" name="Slide Number Placeholder 3"/>
          <p:cNvSpPr>
            <a:spLocks noGrp="1"/>
          </p:cNvSpPr>
          <p:nvPr>
            <p:ph type="sldNum" sz="quarter" idx="10"/>
          </p:nvPr>
        </p:nvSpPr>
        <p:spPr/>
        <p:txBody>
          <a:bodyPr/>
          <a:lstStyle/>
          <a:p>
            <a:fld id="{1B71AFBB-05B7-40B5-A23F-EB32679DFF6E}" type="slidenum">
              <a:rPr lang="en-US" smtClean="0"/>
              <a:pPr/>
              <a:t>27</a:t>
            </a:fld>
            <a:endParaRPr lang="en-US"/>
          </a:p>
        </p:txBody>
      </p:sp>
    </p:spTree>
    <p:extLst>
      <p:ext uri="{BB962C8B-B14F-4D97-AF65-F5344CB8AC3E}">
        <p14:creationId xmlns:p14="http://schemas.microsoft.com/office/powerpoint/2010/main" xmlns="" val="119632823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lum bright="70000" contrast="-70000"/>
            <a:extLst>
              <a:ext uri="{BEBA8EAE-BF5A-486C-A8C5-ECC9F3942E4B}">
                <a14:imgProps xmlns:a14="http://schemas.microsoft.com/office/drawing/2010/main" xmlns="">
                  <a14:imgLayer r:embed="rId3">
                    <a14:imgEffect>
                      <a14:colorTemperature colorTemp="6250"/>
                    </a14:imgEffect>
                  </a14:imgLayer>
                </a14:imgProps>
              </a:ex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
        <p:nvSpPr>
          <p:cNvPr id="8" name="Title 8"/>
          <p:cNvSpPr>
            <a:spLocks noGrp="1"/>
          </p:cNvSpPr>
          <p:nvPr>
            <p:ph type="ctrTitle"/>
          </p:nvPr>
        </p:nvSpPr>
        <p:spPr>
          <a:xfrm>
            <a:off x="2209800" y="660974"/>
            <a:ext cx="7772400" cy="1101725"/>
          </a:xfrm>
          <a:prstGeom prst="rect">
            <a:avLst/>
          </a:prstGeom>
        </p:spPr>
        <p:txBody>
          <a:bodyPr/>
          <a:lstStyle/>
          <a:p>
            <a:r>
              <a:rPr lang="en-US" sz="5400" dirty="0" smtClean="0">
                <a:solidFill>
                  <a:srgbClr val="0070C0"/>
                </a:solidFill>
                <a:latin typeface="Arial Unicode MS" pitchFamily="34" charset="-120"/>
                <a:ea typeface="Arial Unicode MS" pitchFamily="34" charset="-120"/>
                <a:cs typeface="Arial Unicode MS" pitchFamily="34" charset="-120"/>
              </a:rPr>
              <a:t>Title</a:t>
            </a:r>
            <a:endParaRPr lang="en-US" sz="5400" dirty="0">
              <a:solidFill>
                <a:srgbClr val="0070C0"/>
              </a:solidFill>
              <a:latin typeface="Arial Unicode MS" pitchFamily="34" charset="-120"/>
              <a:ea typeface="Arial Unicode MS" pitchFamily="34" charset="-120"/>
              <a:cs typeface="Arial Unicode MS" pitchFamily="34" charset="-120"/>
            </a:endParaRPr>
          </a:p>
        </p:txBody>
      </p:sp>
      <p:sp>
        <p:nvSpPr>
          <p:cNvPr id="9" name="Subtitle 9"/>
          <p:cNvSpPr>
            <a:spLocks noGrp="1"/>
          </p:cNvSpPr>
          <p:nvPr>
            <p:ph type="subTitle" idx="1"/>
          </p:nvPr>
        </p:nvSpPr>
        <p:spPr>
          <a:xfrm>
            <a:off x="2984500" y="1908462"/>
            <a:ext cx="6400800" cy="3297415"/>
          </a:xfrm>
          <a:prstGeom prst="rect">
            <a:avLst/>
          </a:prstGeom>
        </p:spPr>
        <p:txBody>
          <a:bodyPr/>
          <a:lstStyle/>
          <a:p>
            <a:r>
              <a:rPr lang="en-US" sz="3600" dirty="0" smtClean="0">
                <a:solidFill>
                  <a:srgbClr val="0070C0"/>
                </a:solidFill>
              </a:rPr>
              <a:t>Subtitle</a:t>
            </a:r>
          </a:p>
          <a:p>
            <a:r>
              <a:rPr lang="en-US" sz="3600" dirty="0" smtClean="0">
                <a:solidFill>
                  <a:srgbClr val="0070C0"/>
                </a:solidFill>
              </a:rPr>
              <a:t>Subtitle</a:t>
            </a:r>
          </a:p>
          <a:p>
            <a:r>
              <a:rPr lang="en-US" sz="3600" dirty="0" smtClean="0">
                <a:solidFill>
                  <a:srgbClr val="0070C0"/>
                </a:solidFill>
              </a:rPr>
              <a:t>Subtitle</a:t>
            </a:r>
          </a:p>
        </p:txBody>
      </p:sp>
    </p:spTree>
    <p:extLst>
      <p:ext uri="{BB962C8B-B14F-4D97-AF65-F5344CB8AC3E}">
        <p14:creationId xmlns:p14="http://schemas.microsoft.com/office/powerpoint/2010/main" xmlns="" val="139755089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xmlns="" val="206811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xmlns="" val="1253180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lum bright="70000" contrast="-70000"/>
            <a:extLst>
              <a:ext uri="{BEBA8EAE-BF5A-486C-A8C5-ECC9F3942E4B}">
                <a14:imgProps xmlns:a14="http://schemas.microsoft.com/office/drawing/2010/main" xmlns="">
                  <a14:imgLayer r:embed="rId3">
                    <a14:imgEffect>
                      <a14:colorTemperature colorTemp="6250"/>
                    </a14:imgEffect>
                  </a14:imgLayer>
                </a14:imgProps>
              </a:ex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
        <p:nvSpPr>
          <p:cNvPr id="8" name="Title 8"/>
          <p:cNvSpPr>
            <a:spLocks noGrp="1"/>
          </p:cNvSpPr>
          <p:nvPr>
            <p:ph type="ctrTitle"/>
          </p:nvPr>
        </p:nvSpPr>
        <p:spPr>
          <a:xfrm>
            <a:off x="2209800" y="660974"/>
            <a:ext cx="7772400" cy="1101725"/>
          </a:xfrm>
          <a:prstGeom prst="rect">
            <a:avLst/>
          </a:prstGeom>
        </p:spPr>
        <p:txBody>
          <a:bodyPr/>
          <a:lstStyle/>
          <a:p>
            <a:r>
              <a:rPr lang="en-US" sz="5400" dirty="0" smtClean="0">
                <a:solidFill>
                  <a:srgbClr val="0070C0"/>
                </a:solidFill>
                <a:latin typeface="Arial Unicode MS" pitchFamily="34" charset="-120"/>
                <a:ea typeface="Arial Unicode MS" pitchFamily="34" charset="-120"/>
                <a:cs typeface="Arial Unicode MS" pitchFamily="34" charset="-120"/>
              </a:rPr>
              <a:t>Title</a:t>
            </a:r>
            <a:endParaRPr lang="en-US" sz="5400" dirty="0">
              <a:solidFill>
                <a:srgbClr val="0070C0"/>
              </a:solidFill>
              <a:latin typeface="Arial Unicode MS" pitchFamily="34" charset="-120"/>
              <a:ea typeface="Arial Unicode MS" pitchFamily="34" charset="-120"/>
              <a:cs typeface="Arial Unicode MS" pitchFamily="34" charset="-120"/>
            </a:endParaRPr>
          </a:p>
        </p:txBody>
      </p:sp>
      <p:sp>
        <p:nvSpPr>
          <p:cNvPr id="9" name="Subtitle 9"/>
          <p:cNvSpPr>
            <a:spLocks noGrp="1"/>
          </p:cNvSpPr>
          <p:nvPr>
            <p:ph type="subTitle" idx="1"/>
          </p:nvPr>
        </p:nvSpPr>
        <p:spPr>
          <a:xfrm>
            <a:off x="2984500" y="1908462"/>
            <a:ext cx="6400800" cy="3297415"/>
          </a:xfrm>
          <a:prstGeom prst="rect">
            <a:avLst/>
          </a:prstGeom>
        </p:spPr>
        <p:txBody>
          <a:bodyPr/>
          <a:lstStyle/>
          <a:p>
            <a:r>
              <a:rPr lang="en-US" sz="3600" dirty="0" smtClean="0">
                <a:solidFill>
                  <a:srgbClr val="0070C0"/>
                </a:solidFill>
              </a:rPr>
              <a:t>Subtitle</a:t>
            </a:r>
          </a:p>
          <a:p>
            <a:r>
              <a:rPr lang="en-US" sz="3600" dirty="0" smtClean="0">
                <a:solidFill>
                  <a:srgbClr val="0070C0"/>
                </a:solidFill>
              </a:rPr>
              <a:t>Subtitle</a:t>
            </a:r>
          </a:p>
          <a:p>
            <a:r>
              <a:rPr lang="en-US" sz="3600" dirty="0" smtClean="0">
                <a:solidFill>
                  <a:srgbClr val="0070C0"/>
                </a:solidFill>
              </a:rPr>
              <a:t>Subtitle</a:t>
            </a:r>
          </a:p>
        </p:txBody>
      </p:sp>
    </p:spTree>
    <p:extLst>
      <p:ext uri="{BB962C8B-B14F-4D97-AF65-F5344CB8AC3E}">
        <p14:creationId xmlns:p14="http://schemas.microsoft.com/office/powerpoint/2010/main" xmlns="" val="5970235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xmlns="" val="113147497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xmlns="" val="732261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xmlns="" val="2030354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xmlns="" val="659939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xmlns="" val="1992396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xmlns="" val="494039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p14="http://schemas.microsoft.com/office/powerpoint/2010/main" xmlns="" val="1145626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0A6FF-FEA4-AF49-B01D-BF4DD1B4986B}" type="slidenum">
              <a:rPr lang="en-US" smtClean="0"/>
              <a:pPr/>
              <a:t>‹#›</a:t>
            </a:fld>
            <a:endParaRPr lang="en-US"/>
          </a:p>
        </p:txBody>
      </p:sp>
      <p:pic>
        <p:nvPicPr>
          <p:cNvPr id="7" name="Picture 6"/>
          <p:cNvPicPr>
            <a:picLocks noChangeAspect="1"/>
          </p:cNvPicPr>
          <p:nvPr userDrawn="1"/>
        </p:nvPicPr>
        <p:blipFill>
          <a:blip r:embed="rId13">
            <a:lum bright="70000" contrast="-70000"/>
            <a:extLst>
              <a:ext uri="{BEBA8EAE-BF5A-486C-A8C5-ECC9F3942E4B}">
                <a14:imgProps xmlns:a14="http://schemas.microsoft.com/office/drawing/2010/main" xmlns="">
                  <a14:imgLayer r:embed="rId14">
                    <a14:imgEffect>
                      <a14:colorTemperature colorTemp="6250"/>
                    </a14:imgEffect>
                  </a14:imgLayer>
                </a14:imgProps>
              </a:ex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8" name="Title 8"/>
          <p:cNvSpPr txBox="1">
            <a:spLocks/>
          </p:cNvSpPr>
          <p:nvPr userDrawn="1"/>
        </p:nvSpPr>
        <p:spPr>
          <a:xfrm>
            <a:off x="2209800" y="660974"/>
            <a:ext cx="7772400" cy="1101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smtClean="0">
                <a:solidFill>
                  <a:srgbClr val="0070C0"/>
                </a:solidFill>
                <a:latin typeface="Arial Unicode MS" pitchFamily="34" charset="-120"/>
                <a:ea typeface="Arial Unicode MS" pitchFamily="34" charset="-120"/>
                <a:cs typeface="Arial Unicode MS" pitchFamily="34" charset="-120"/>
              </a:rPr>
              <a:t>Title</a:t>
            </a:r>
            <a:endParaRPr lang="en-US" sz="5400" dirty="0">
              <a:solidFill>
                <a:srgbClr val="0070C0"/>
              </a:solidFill>
              <a:latin typeface="Arial Unicode MS" pitchFamily="34" charset="-120"/>
              <a:ea typeface="Arial Unicode MS" pitchFamily="34" charset="-120"/>
              <a:cs typeface="Arial Unicode MS" pitchFamily="34" charset="-120"/>
            </a:endParaRPr>
          </a:p>
        </p:txBody>
      </p:sp>
      <p:sp>
        <p:nvSpPr>
          <p:cNvPr id="9" name="Subtitle 9"/>
          <p:cNvSpPr txBox="1">
            <a:spLocks/>
          </p:cNvSpPr>
          <p:nvPr userDrawn="1"/>
        </p:nvSpPr>
        <p:spPr>
          <a:xfrm>
            <a:off x="2984500" y="1908462"/>
            <a:ext cx="6400800" cy="329741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smtClean="0">
                <a:solidFill>
                  <a:srgbClr val="0070C0"/>
                </a:solidFill>
              </a:rPr>
              <a:t>Subtitle</a:t>
            </a:r>
          </a:p>
          <a:p>
            <a:r>
              <a:rPr lang="en-US" sz="3600" smtClean="0">
                <a:solidFill>
                  <a:srgbClr val="0070C0"/>
                </a:solidFill>
              </a:rPr>
              <a:t>Subtitle</a:t>
            </a:r>
          </a:p>
          <a:p>
            <a:r>
              <a:rPr lang="en-US" sz="3600" smtClean="0">
                <a:solidFill>
                  <a:srgbClr val="0070C0"/>
                </a:solidFill>
              </a:rPr>
              <a:t>Subtitle</a:t>
            </a:r>
            <a:endParaRPr lang="en-US" sz="3600" dirty="0" smtClean="0">
              <a:solidFill>
                <a:srgbClr val="0070C0"/>
              </a:solidFill>
            </a:endParaRPr>
          </a:p>
        </p:txBody>
      </p:sp>
    </p:spTree>
    <p:extLst>
      <p:ext uri="{BB962C8B-B14F-4D97-AF65-F5344CB8AC3E}">
        <p14:creationId xmlns:p14="http://schemas.microsoft.com/office/powerpoint/2010/main" xmlns="" val="663481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4.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4.jpe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jpe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18" Type="http://schemas.openxmlformats.org/officeDocument/2006/relationships/image" Target="../media/image68.jpeg"/><Relationship Id="rId3" Type="http://schemas.microsoft.com/office/2007/relationships/hdphoto" Target="../media/hdphoto8.wdp"/><Relationship Id="rId7" Type="http://schemas.openxmlformats.org/officeDocument/2006/relationships/image" Target="../media/image57.jpeg"/><Relationship Id="rId12" Type="http://schemas.openxmlformats.org/officeDocument/2006/relationships/image" Target="../media/image62.png"/><Relationship Id="rId17" Type="http://schemas.openxmlformats.org/officeDocument/2006/relationships/image" Target="../media/image67.jpeg"/><Relationship Id="rId2" Type="http://schemas.openxmlformats.org/officeDocument/2006/relationships/image" Target="../media/image53.jpeg"/><Relationship Id="rId16"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gif"/><Relationship Id="rId1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8.wdp"/><Relationship Id="rId7" Type="http://schemas.openxmlformats.org/officeDocument/2006/relationships/diagramColors" Target="../diagrams/colors1.xml"/><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26" Type="http://schemas.openxmlformats.org/officeDocument/2006/relationships/image" Target="../media/image94.png"/><Relationship Id="rId3" Type="http://schemas.microsoft.com/office/2007/relationships/hdphoto" Target="../media/hdphoto8.wdp"/><Relationship Id="rId21" Type="http://schemas.openxmlformats.org/officeDocument/2006/relationships/image" Target="../media/image89.jpe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5" Type="http://schemas.openxmlformats.org/officeDocument/2006/relationships/image" Target="../media/image93.png"/><Relationship Id="rId2" Type="http://schemas.openxmlformats.org/officeDocument/2006/relationships/image" Target="../media/image53.jpeg"/><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2.pn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28" Type="http://schemas.openxmlformats.org/officeDocument/2006/relationships/image" Target="../media/image69.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 Id="rId27"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96.jpeg"/></Relationships>
</file>

<file path=ppt/slides/_rels/slide3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5.wdp"/><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a14="http://schemas.microsoft.com/office/drawing/2010/main" xmlns="">
                  <a14:imgLayer r:embed="rId3">
                    <a14:imgEffect>
                      <a14:colorTemperature colorTemp="6250"/>
                    </a14:imgEffect>
                  </a14:imgLayer>
                </a14:imgProps>
              </a:ext>
              <a:ext uri="{28A0092B-C50C-407E-A947-70E740481C1C}">
                <a14:useLocalDpi xmlns:a14="http://schemas.microsoft.com/office/drawing/2010/main" xmlns="" val="0"/>
              </a:ext>
            </a:extLst>
          </a:blip>
          <a:stretch>
            <a:fillRect/>
          </a:stretch>
        </p:blipFill>
        <p:spPr>
          <a:xfrm>
            <a:off x="0" y="-21285"/>
            <a:ext cx="12192000" cy="6858000"/>
          </a:xfrm>
          <a:prstGeom prst="rect">
            <a:avLst/>
          </a:prstGeom>
        </p:spPr>
      </p:pic>
      <p:sp>
        <p:nvSpPr>
          <p:cNvPr id="14" name="TextBox 13"/>
          <p:cNvSpPr txBox="1"/>
          <p:nvPr/>
        </p:nvSpPr>
        <p:spPr>
          <a:xfrm>
            <a:off x="174172" y="225013"/>
            <a:ext cx="11778343" cy="646331"/>
          </a:xfrm>
          <a:prstGeom prst="rect">
            <a:avLst/>
          </a:prstGeom>
          <a:noFill/>
        </p:spPr>
        <p:txBody>
          <a:bodyPr wrap="square" rtlCol="0">
            <a:spAutoFit/>
          </a:bodyPr>
          <a:lstStyle/>
          <a:p>
            <a:pPr algn="ctr"/>
            <a:r>
              <a:rPr lang="zh-TW" altLang="en-US" sz="3600" dirty="0">
                <a:solidFill>
                  <a:srgbClr val="003366"/>
                </a:solidFill>
                <a:ea typeface="Apple LiGothic" pitchFamily="2" charset="-120"/>
              </a:rPr>
              <a:t>夥伴商店發展專題</a:t>
            </a:r>
          </a:p>
        </p:txBody>
      </p:sp>
      <p:sp>
        <p:nvSpPr>
          <p:cNvPr id="18" name="Text Box 6"/>
          <p:cNvSpPr txBox="1">
            <a:spLocks noChangeArrowheads="1"/>
          </p:cNvSpPr>
          <p:nvPr/>
        </p:nvSpPr>
        <p:spPr bwMode="auto">
          <a:xfrm>
            <a:off x="4390637" y="1682714"/>
            <a:ext cx="6374719" cy="1107996"/>
          </a:xfrm>
          <a:prstGeom prst="rect">
            <a:avLst/>
          </a:prstGeom>
          <a:noFill/>
          <a:ln w="9525">
            <a:noFill/>
            <a:miter lim="800000"/>
            <a:headEnd/>
            <a:tailEnd/>
          </a:ln>
          <a:effectLst/>
        </p:spPr>
        <p:txBody>
          <a:bodyPr wrap="square">
            <a:spAutoFit/>
          </a:bodyPr>
          <a:lstStyle/>
          <a:p>
            <a:pPr algn="ctr">
              <a:spcBef>
                <a:spcPct val="50000"/>
              </a:spcBef>
              <a:defRPr/>
            </a:pPr>
            <a:r>
              <a:rPr lang="en-US" sz="6600" b="1" dirty="0">
                <a:solidFill>
                  <a:srgbClr val="33CCFF"/>
                </a:solidFill>
                <a:ea typeface="華康儷中黑" panose="020B0509000000000000" pitchFamily="49" charset="-120"/>
                <a:cs typeface="Heiti TC Light"/>
              </a:rPr>
              <a:t>Marcus Chan</a:t>
            </a:r>
          </a:p>
        </p:txBody>
      </p:sp>
      <p:sp>
        <p:nvSpPr>
          <p:cNvPr id="19" name="Rectangle 18"/>
          <p:cNvSpPr/>
          <p:nvPr/>
        </p:nvSpPr>
        <p:spPr>
          <a:xfrm>
            <a:off x="174173" y="871345"/>
            <a:ext cx="11778342" cy="523220"/>
          </a:xfrm>
          <a:prstGeom prst="rect">
            <a:avLst/>
          </a:prstGeom>
        </p:spPr>
        <p:txBody>
          <a:bodyPr wrap="square">
            <a:spAutoFit/>
          </a:bodyPr>
          <a:lstStyle/>
          <a:p>
            <a:pPr algn="ctr"/>
            <a:r>
              <a:rPr lang="en-US" sz="2800" dirty="0">
                <a:solidFill>
                  <a:srgbClr val="003366"/>
                </a:solidFill>
                <a:ea typeface="Apple LiGothic" pitchFamily="2" charset="-120"/>
              </a:rPr>
              <a:t>Partner Stores Development</a:t>
            </a:r>
          </a:p>
        </p:txBody>
      </p:sp>
      <p:sp>
        <p:nvSpPr>
          <p:cNvPr id="16" name="Text Box 6"/>
          <p:cNvSpPr txBox="1">
            <a:spLocks noChangeArrowheads="1"/>
          </p:cNvSpPr>
          <p:nvPr/>
        </p:nvSpPr>
        <p:spPr bwMode="auto">
          <a:xfrm>
            <a:off x="3758982" y="2944595"/>
            <a:ext cx="7663543" cy="1354217"/>
          </a:xfrm>
          <a:prstGeom prst="rect">
            <a:avLst/>
          </a:prstGeom>
          <a:noFill/>
          <a:ln w="9525">
            <a:noFill/>
            <a:miter lim="800000"/>
            <a:headEnd/>
            <a:tailEnd/>
          </a:ln>
          <a:effectLst/>
        </p:spPr>
        <p:txBody>
          <a:bodyPr wrap="square">
            <a:spAutoFit/>
          </a:bodyPr>
          <a:lstStyle/>
          <a:p>
            <a:pPr algn="ctr">
              <a:spcBef>
                <a:spcPts val="1200"/>
              </a:spcBef>
              <a:defRPr/>
            </a:pPr>
            <a:r>
              <a:rPr lang="zh-TW" altLang="en-US" sz="3600" dirty="0">
                <a:solidFill>
                  <a:srgbClr val="003366"/>
                </a:solidFill>
                <a:ea typeface="華康儷中黑" panose="020B0509000000000000" pitchFamily="49" charset="-120"/>
                <a:cs typeface="Heiti TC Light"/>
              </a:rPr>
              <a:t>商業夥伴拓展經</a:t>
            </a:r>
            <a:r>
              <a:rPr lang="zh-TW" altLang="en-US" sz="3600" dirty="0" smtClean="0">
                <a:solidFill>
                  <a:srgbClr val="003366"/>
                </a:solidFill>
                <a:ea typeface="華康儷中黑" panose="020B0509000000000000" pitchFamily="49" charset="-120"/>
                <a:cs typeface="Heiti TC Light"/>
              </a:rPr>
              <a:t>理</a:t>
            </a:r>
            <a:endParaRPr lang="en-US" altLang="zh-TW" sz="3600" dirty="0" smtClean="0">
              <a:solidFill>
                <a:srgbClr val="003366"/>
              </a:solidFill>
              <a:ea typeface="華康儷中黑" panose="020B0509000000000000" pitchFamily="49" charset="-120"/>
              <a:cs typeface="Heiti TC Light"/>
            </a:endParaRPr>
          </a:p>
          <a:p>
            <a:pPr algn="ctr">
              <a:spcBef>
                <a:spcPts val="1200"/>
              </a:spcBef>
              <a:defRPr/>
            </a:pPr>
            <a:r>
              <a:rPr lang="en-US" altLang="zh-TW" sz="3600" dirty="0">
                <a:solidFill>
                  <a:srgbClr val="003366"/>
                </a:solidFill>
                <a:ea typeface="華康儷中黑" panose="020B0509000000000000" pitchFamily="49" charset="-120"/>
                <a:cs typeface="Heiti TC Light"/>
              </a:rPr>
              <a:t>Affiliate Development Manager</a:t>
            </a:r>
            <a:endParaRPr lang="zh-TW" altLang="en-US" sz="3600" dirty="0">
              <a:solidFill>
                <a:srgbClr val="003366"/>
              </a:solidFill>
              <a:ea typeface="華康儷中黑" panose="020B0509000000000000" pitchFamily="49" charset="-120"/>
              <a:cs typeface="Heiti TC Light"/>
            </a:endParaRPr>
          </a:p>
        </p:txBody>
      </p:sp>
      <p:pic>
        <p:nvPicPr>
          <p:cNvPr id="10" name="Picture 9"/>
          <p:cNvPicPr>
            <a:picLocks noChangeAspect="1"/>
          </p:cNvPicPr>
          <p:nvPr/>
        </p:nvPicPr>
        <p:blipFill rotWithShape="1">
          <a:blip r:embed="rId4" cstate="print">
            <a:extLst>
              <a:ext uri="{BEBA8EAE-BF5A-486C-A8C5-ECC9F3942E4B}">
                <a14:imgProps xmlns:a14="http://schemas.microsoft.com/office/drawing/2010/main" xmlns="">
                  <a14:imgLayer r:embed="rId6">
                    <a14:imgEffect>
                      <a14:sharpenSoften amount="25000"/>
                    </a14:imgEffect>
                    <a14:imgEffect>
                      <a14:colorTemperature colorTemp="7200"/>
                    </a14:imgEffect>
                  </a14:imgLayer>
                </a14:imgProps>
              </a:ext>
              <a:ext uri="{28A0092B-C50C-407E-A947-70E740481C1C}">
                <a14:useLocalDpi xmlns:a14="http://schemas.microsoft.com/office/drawing/2010/main" xmlns="" val="0"/>
              </a:ext>
            </a:extLst>
          </a:blip>
          <a:srcRect l="45479" t="10535" r="22867" b="36667"/>
          <a:stretch/>
        </p:blipFill>
        <p:spPr>
          <a:xfrm>
            <a:off x="915916" y="1499049"/>
            <a:ext cx="3017520" cy="3774757"/>
          </a:xfrm>
          <a:prstGeom prst="rect">
            <a:avLst/>
          </a:prstGeom>
        </p:spPr>
      </p:pic>
      <p:sp>
        <p:nvSpPr>
          <p:cNvPr id="11" name="TextBox 16"/>
          <p:cNvSpPr txBox="1"/>
          <p:nvPr/>
        </p:nvSpPr>
        <p:spPr>
          <a:xfrm>
            <a:off x="647179" y="6590494"/>
            <a:ext cx="10775346" cy="246221"/>
          </a:xfrm>
          <a:prstGeom prst="rect">
            <a:avLst/>
          </a:prstGeom>
          <a:noFill/>
        </p:spPr>
        <p:txBody>
          <a:bodyPr wrap="square" rtlCol="0">
            <a:spAutoFit/>
          </a:bodyPr>
          <a:lst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a:lstStyle>
          <a:p>
            <a:r>
              <a:rPr lang="zh-TW" altLang="en-US" sz="500" dirty="0">
                <a:solidFill>
                  <a:srgbClr val="003366"/>
                </a:solidFill>
                <a:ea typeface="Apple LiGothic" pitchFamily="2" charset="-120"/>
                <a:cs typeface="Heiti TC Light"/>
              </a:rPr>
              <a:t>本簡報中提到的收入等級純屬舉例說明，無意代表美安香</a:t>
            </a:r>
            <a:r>
              <a:rPr lang="zh-TW" altLang="en-US" sz="500" dirty="0" smtClean="0">
                <a:solidFill>
                  <a:srgbClr val="003366"/>
                </a:solidFill>
                <a:ea typeface="Apple LiGothic" pitchFamily="2" charset="-120"/>
                <a:cs typeface="Heiti TC Light"/>
              </a:rPr>
              <a:t>港超連鎖™店主的</a:t>
            </a:r>
            <a:r>
              <a:rPr lang="zh-TW" altLang="en-US" sz="500" dirty="0">
                <a:solidFill>
                  <a:srgbClr val="003366"/>
                </a:solidFill>
                <a:ea typeface="Apple LiGothic" pitchFamily="2" charset="-120"/>
                <a:cs typeface="Heiti TC Light"/>
              </a:rPr>
              <a:t>一般收入，也無意表示任何超連</a:t>
            </a:r>
            <a:r>
              <a:rPr lang="zh-TW" altLang="en-US" sz="500" dirty="0" smtClean="0">
                <a:solidFill>
                  <a:srgbClr val="003366"/>
                </a:solidFill>
                <a:ea typeface="Apple LiGothic" pitchFamily="2" charset="-120"/>
                <a:cs typeface="Heiti TC Light"/>
              </a:rPr>
              <a:t>鎖™店</a:t>
            </a:r>
            <a:r>
              <a:rPr lang="zh-TW" altLang="en-US" sz="500" dirty="0">
                <a:solidFill>
                  <a:srgbClr val="003366"/>
                </a:solidFill>
                <a:ea typeface="Apple LiGothic" pitchFamily="2" charset="-120"/>
                <a:cs typeface="Heiti TC Light"/>
              </a:rPr>
              <a:t>主皆可賺取同等收入。美安香港超連</a:t>
            </a:r>
            <a:r>
              <a:rPr lang="zh-TW" altLang="en-US" sz="500" dirty="0" smtClean="0">
                <a:solidFill>
                  <a:srgbClr val="003366"/>
                </a:solidFill>
                <a:ea typeface="Apple LiGothic" pitchFamily="2" charset="-120"/>
                <a:cs typeface="Heiti TC Light"/>
              </a:rPr>
              <a:t>鎖™店</a:t>
            </a:r>
            <a:r>
              <a:rPr lang="zh-TW" altLang="en-US" sz="500" dirty="0">
                <a:solidFill>
                  <a:srgbClr val="003366"/>
                </a:solidFill>
                <a:ea typeface="Apple LiGothic" pitchFamily="2" charset="-120"/>
                <a:cs typeface="Heiti TC Light"/>
              </a:rPr>
              <a:t>主的成功與否，取決於其在發展事業時的努力、才能與投入程度。</a:t>
            </a:r>
            <a:r>
              <a:rPr lang="en-US" sz="500" b="1" dirty="0">
                <a:solidFill>
                  <a:srgbClr val="003366"/>
                </a:solidFill>
                <a:ea typeface="Apple LiGothic" pitchFamily="2" charset="-120"/>
                <a:cs typeface="Heiti TC Light"/>
              </a:rPr>
              <a:t>The income levels mentioned in the following presentation are for illustration purposes only. They are not intended to represent the income of a typical Market Hong Kong </a:t>
            </a:r>
            <a:r>
              <a:rPr lang="en-US" altLang="zh-TW" sz="500" b="1" dirty="0" err="1" smtClean="0">
                <a:solidFill>
                  <a:srgbClr val="003366"/>
                </a:solidFill>
                <a:ea typeface="Apple LiGothic" pitchFamily="2" charset="-120"/>
                <a:cs typeface="Heiti TC Light"/>
              </a:rPr>
              <a:t>UnFranchise</a:t>
            </a:r>
            <a:r>
              <a:rPr lang="en-US" altLang="zh-TW" sz="500" b="1" dirty="0" smtClean="0">
                <a:solidFill>
                  <a:srgbClr val="003366"/>
                </a:solidFill>
                <a:ea typeface="Apple LiGothic" pitchFamily="2" charset="-120"/>
                <a:cs typeface="Heiti TC Light"/>
              </a:rPr>
              <a:t> ™Owner</a:t>
            </a:r>
            <a:r>
              <a:rPr lang="en-US" sz="500" b="1" dirty="0" smtClean="0">
                <a:solidFill>
                  <a:srgbClr val="003366"/>
                </a:solidFill>
                <a:ea typeface="Apple LiGothic" pitchFamily="2" charset="-120"/>
                <a:cs typeface="Heiti TC Light"/>
              </a:rPr>
              <a:t>, </a:t>
            </a:r>
            <a:r>
              <a:rPr lang="en-US" sz="500" b="1" dirty="0">
                <a:solidFill>
                  <a:srgbClr val="003366"/>
                </a:solidFill>
                <a:ea typeface="Apple LiGothic" pitchFamily="2" charset="-120"/>
                <a:cs typeface="Heiti TC Light"/>
              </a:rPr>
              <a:t>nor </a:t>
            </a:r>
            <a:r>
              <a:rPr lang="en-US" sz="500" b="1" dirty="0" smtClean="0">
                <a:solidFill>
                  <a:srgbClr val="003366"/>
                </a:solidFill>
                <a:ea typeface="Apple LiGothic" pitchFamily="2" charset="-120"/>
                <a:cs typeface="Heiti TC Light"/>
              </a:rPr>
              <a:t>are </a:t>
            </a:r>
            <a:r>
              <a:rPr lang="en-US" sz="500" b="1" dirty="0">
                <a:solidFill>
                  <a:srgbClr val="003366"/>
                </a:solidFill>
                <a:ea typeface="Apple LiGothic" pitchFamily="2" charset="-120"/>
                <a:cs typeface="Heiti TC Light"/>
              </a:rPr>
              <a:t>they intended to represent that any given Independent </a:t>
            </a:r>
            <a:r>
              <a:rPr lang="en-US" altLang="zh-TW" sz="500" b="1" dirty="0" err="1" smtClean="0">
                <a:solidFill>
                  <a:srgbClr val="003366"/>
                </a:solidFill>
                <a:ea typeface="Apple LiGothic" pitchFamily="2" charset="-120"/>
                <a:cs typeface="Heiti TC Light"/>
              </a:rPr>
              <a:t>UnFranchise</a:t>
            </a:r>
            <a:r>
              <a:rPr lang="en-US" altLang="zh-TW" sz="500" b="1" dirty="0">
                <a:solidFill>
                  <a:srgbClr val="003366"/>
                </a:solidFill>
                <a:ea typeface="Apple LiGothic" pitchFamily="2" charset="-120"/>
                <a:cs typeface="Heiti TC Light"/>
              </a:rPr>
              <a:t> ™</a:t>
            </a:r>
            <a:r>
              <a:rPr lang="en-US" altLang="zh-TW" sz="500" b="1" dirty="0" smtClean="0">
                <a:solidFill>
                  <a:srgbClr val="003366"/>
                </a:solidFill>
                <a:ea typeface="Apple LiGothic" pitchFamily="2" charset="-120"/>
                <a:cs typeface="Heiti TC Light"/>
              </a:rPr>
              <a:t> </a:t>
            </a:r>
            <a:r>
              <a:rPr lang="en-US" altLang="zh-TW" sz="500" b="1" dirty="0">
                <a:solidFill>
                  <a:srgbClr val="003366"/>
                </a:solidFill>
                <a:ea typeface="Apple LiGothic" pitchFamily="2" charset="-120"/>
                <a:cs typeface="Heiti TC Light"/>
              </a:rPr>
              <a:t>Owner</a:t>
            </a:r>
            <a:r>
              <a:rPr lang="en-US" sz="500" b="1" dirty="0" smtClean="0">
                <a:solidFill>
                  <a:srgbClr val="003366"/>
                </a:solidFill>
                <a:ea typeface="Apple LiGothic" pitchFamily="2" charset="-120"/>
                <a:cs typeface="Heiti TC Light"/>
              </a:rPr>
              <a:t> </a:t>
            </a:r>
            <a:r>
              <a:rPr lang="en-US" sz="500" b="1" dirty="0">
                <a:solidFill>
                  <a:srgbClr val="003366"/>
                </a:solidFill>
                <a:ea typeface="Apple LiGothic" pitchFamily="2" charset="-120"/>
                <a:cs typeface="Heiti TC Light"/>
              </a:rPr>
              <a:t>will earn income in that amount. The success of any Market Hong Kong Independent </a:t>
            </a:r>
            <a:r>
              <a:rPr lang="en-US" altLang="zh-TW" sz="500" b="1" dirty="0" err="1" smtClean="0">
                <a:solidFill>
                  <a:srgbClr val="003366"/>
                </a:solidFill>
                <a:ea typeface="Apple LiGothic" pitchFamily="2" charset="-120"/>
                <a:cs typeface="Heiti TC Light"/>
              </a:rPr>
              <a:t>UnFranchise</a:t>
            </a:r>
            <a:r>
              <a:rPr lang="en-US" altLang="zh-TW" sz="500" b="1" dirty="0">
                <a:solidFill>
                  <a:srgbClr val="003366"/>
                </a:solidFill>
                <a:ea typeface="Apple LiGothic" pitchFamily="2" charset="-120"/>
                <a:cs typeface="Heiti TC Light"/>
              </a:rPr>
              <a:t> ™</a:t>
            </a:r>
            <a:r>
              <a:rPr lang="en-US" altLang="zh-TW" sz="500" b="1" dirty="0" smtClean="0">
                <a:solidFill>
                  <a:srgbClr val="003366"/>
                </a:solidFill>
                <a:ea typeface="Apple LiGothic" pitchFamily="2" charset="-120"/>
                <a:cs typeface="Heiti TC Light"/>
              </a:rPr>
              <a:t> </a:t>
            </a:r>
            <a:r>
              <a:rPr lang="en-US" altLang="zh-TW" sz="500" b="1" dirty="0">
                <a:solidFill>
                  <a:srgbClr val="003366"/>
                </a:solidFill>
                <a:ea typeface="Apple LiGothic" pitchFamily="2" charset="-120"/>
                <a:cs typeface="Heiti TC Light"/>
              </a:rPr>
              <a:t>Owner</a:t>
            </a:r>
            <a:r>
              <a:rPr lang="en-US" sz="500" b="1" dirty="0" smtClean="0">
                <a:solidFill>
                  <a:srgbClr val="003366"/>
                </a:solidFill>
                <a:ea typeface="Apple LiGothic" pitchFamily="2" charset="-120"/>
                <a:cs typeface="Heiti TC Light"/>
              </a:rPr>
              <a:t> </a:t>
            </a:r>
            <a:r>
              <a:rPr lang="en-US" sz="500" b="1" dirty="0">
                <a:solidFill>
                  <a:srgbClr val="003366"/>
                </a:solidFill>
                <a:ea typeface="Apple LiGothic" pitchFamily="2" charset="-120"/>
                <a:cs typeface="Heiti TC Light"/>
              </a:rPr>
              <a:t>will depend upon the amount of hard work, talent, and dedication which he or she devotes to building his or her Market Hong Kong Business.</a:t>
            </a:r>
            <a:endParaRPr lang="en-US" sz="500" dirty="0">
              <a:solidFill>
                <a:srgbClr val="003366"/>
              </a:solidFill>
              <a:ea typeface="Apple LiGothic" pitchFamily="2" charset="-120"/>
              <a:cs typeface="Heiti TC Light"/>
            </a:endParaRPr>
          </a:p>
        </p:txBody>
      </p:sp>
      <p:pic>
        <p:nvPicPr>
          <p:cNvPr id="12" name="Picture 11"/>
          <p:cNvPicPr>
            <a:picLocks noChangeAspect="1"/>
          </p:cNvPicPr>
          <p:nvPr/>
        </p:nvPicPr>
        <p:blipFill>
          <a:blip r:embed="rId7" cstate="print">
            <a:extLst>
              <a:ext uri="{28A0092B-C50C-407E-A947-70E740481C1C}">
                <a14:useLocalDpi xmlns:lc="http://schemas.openxmlformats.org/drawingml/2006/lockedCanvas" xmlns:a14="http://schemas.microsoft.com/office/drawing/2010/main" xmlns="" val="0"/>
              </a:ext>
            </a:extLst>
          </a:blip>
          <a:stretch>
            <a:fillRect/>
          </a:stretch>
        </p:blipFill>
        <p:spPr>
          <a:xfrm>
            <a:off x="11469822" y="5990707"/>
            <a:ext cx="667407" cy="649326"/>
          </a:xfrm>
          <a:prstGeom prst="rect">
            <a:avLst/>
          </a:prstGeom>
        </p:spPr>
      </p:pic>
    </p:spTree>
    <p:extLst>
      <p:ext uri="{BB962C8B-B14F-4D97-AF65-F5344CB8AC3E}">
        <p14:creationId xmlns:p14="http://schemas.microsoft.com/office/powerpoint/2010/main" xmlns="" val="27686125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bivyw\Desktop\confernce temp\b62832ee99520844a46d56b8aef7d1ea8fc6a9d1912b70b65e8b0c84a88dce2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 y="0"/>
            <a:ext cx="12192001"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p:cNvGrpSpPr/>
          <p:nvPr/>
        </p:nvGrpSpPr>
        <p:grpSpPr>
          <a:xfrm>
            <a:off x="2667000" y="419100"/>
            <a:ext cx="6534150" cy="20859750"/>
            <a:chOff x="4324350" y="-12096750"/>
            <a:chExt cx="6534150" cy="20859750"/>
          </a:xfrm>
        </p:grpSpPr>
        <p:grpSp>
          <p:nvGrpSpPr>
            <p:cNvPr id="6" name="Group 5"/>
            <p:cNvGrpSpPr/>
            <p:nvPr/>
          </p:nvGrpSpPr>
          <p:grpSpPr>
            <a:xfrm>
              <a:off x="4324350" y="-12096750"/>
              <a:ext cx="6534150" cy="17964150"/>
              <a:chOff x="4495800" y="-7334250"/>
              <a:chExt cx="6534150" cy="17964150"/>
            </a:xfrm>
          </p:grpSpPr>
          <p:grpSp>
            <p:nvGrpSpPr>
              <p:cNvPr id="3" name="Group 2"/>
              <p:cNvGrpSpPr/>
              <p:nvPr/>
            </p:nvGrpSpPr>
            <p:grpSpPr>
              <a:xfrm>
                <a:off x="4495800" y="-7334250"/>
                <a:ext cx="6534150" cy="12954000"/>
                <a:chOff x="4495800" y="-7334250"/>
                <a:chExt cx="6534150" cy="12954000"/>
              </a:xfrm>
            </p:grpSpPr>
            <p:grpSp>
              <p:nvGrpSpPr>
                <p:cNvPr id="2" name="Group 1"/>
                <p:cNvGrpSpPr/>
                <p:nvPr/>
              </p:nvGrpSpPr>
              <p:grpSpPr>
                <a:xfrm>
                  <a:off x="4495800" y="-7334250"/>
                  <a:ext cx="6534150" cy="9296400"/>
                  <a:chOff x="3295650" y="247650"/>
                  <a:chExt cx="6534150" cy="929640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5555" t="32889" r="26805" b="16222"/>
                  <a:stretch/>
                </p:blipFill>
                <p:spPr bwMode="auto">
                  <a:xfrm>
                    <a:off x="3295650" y="247650"/>
                    <a:ext cx="6534150" cy="4362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25833" t="27778" r="26945" b="14667"/>
                  <a:stretch/>
                </p:blipFill>
                <p:spPr bwMode="auto">
                  <a:xfrm>
                    <a:off x="3314700" y="4610100"/>
                    <a:ext cx="6515100" cy="4933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25277" t="27555" r="26667" b="29778"/>
                <a:stretch/>
              </p:blipFill>
              <p:spPr bwMode="auto">
                <a:xfrm>
                  <a:off x="4514850" y="1962150"/>
                  <a:ext cx="6515100" cy="3657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25139" t="27539" r="26528" b="13093"/>
              <a:stretch/>
            </p:blipFill>
            <p:spPr bwMode="auto">
              <a:xfrm>
                <a:off x="4514850" y="5619750"/>
                <a:ext cx="6515100" cy="5010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xmlns="" val="0"/>
                </a:ext>
              </a:extLst>
            </a:blip>
            <a:srcRect l="25277" t="52000" r="26667" b="14222"/>
            <a:stretch/>
          </p:blipFill>
          <p:spPr bwMode="auto">
            <a:xfrm>
              <a:off x="4343400" y="5867400"/>
              <a:ext cx="6515100" cy="2895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14" name="Group 13"/>
          <p:cNvGrpSpPr/>
          <p:nvPr/>
        </p:nvGrpSpPr>
        <p:grpSpPr>
          <a:xfrm>
            <a:off x="9734551" y="4841019"/>
            <a:ext cx="2152649" cy="1814922"/>
            <a:chOff x="7168606" y="1335314"/>
            <a:chExt cx="4297680" cy="4297680"/>
          </a:xfrm>
        </p:grpSpPr>
        <p:sp>
          <p:nvSpPr>
            <p:cNvPr id="15" name="Oval 14"/>
            <p:cNvSpPr/>
            <p:nvPr/>
          </p:nvSpPr>
          <p:spPr>
            <a:xfrm>
              <a:off x="7168606" y="1335314"/>
              <a:ext cx="4297680" cy="4297680"/>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2465">
                <a:defRPr/>
              </a:pPr>
              <a:endParaRPr lang="en-US">
                <a:ln w="3175">
                  <a:solidFill>
                    <a:prstClr val="white"/>
                  </a:solidFill>
                </a:ln>
                <a:solidFill>
                  <a:prstClr val="white"/>
                </a:solidFill>
                <a:latin typeface="Calibri" panose="020F0502020204030204"/>
              </a:endParaRPr>
            </a:p>
          </p:txBody>
        </p:sp>
        <p:sp>
          <p:nvSpPr>
            <p:cNvPr id="16" name="Oval 15"/>
            <p:cNvSpPr/>
            <p:nvPr/>
          </p:nvSpPr>
          <p:spPr>
            <a:xfrm>
              <a:off x="7580085" y="1746794"/>
              <a:ext cx="3474720" cy="3474719"/>
            </a:xfrm>
            <a:prstGeom prst="ellipse">
              <a:avLst/>
            </a:prstGeom>
            <a:gradFill flip="none" rotWithShape="1">
              <a:gsLst>
                <a:gs pos="0">
                  <a:schemeClr val="accent3"/>
                </a:gs>
                <a:gs pos="46000">
                  <a:schemeClr val="accent3">
                    <a:lumMod val="75000"/>
                  </a:schemeClr>
                </a:gs>
                <a:gs pos="100000">
                  <a:schemeClr val="accent6">
                    <a:lumMod val="50000"/>
                  </a:schemeClr>
                </a:gs>
              </a:gsLst>
              <a:path path="circle">
                <a:fillToRect l="50000" t="130000" r="50000" b="-30000"/>
              </a:path>
              <a:tileRect/>
            </a:gradFill>
            <a:ln>
              <a:noFill/>
            </a:ln>
            <a:effectLst>
              <a:outerShdw blurRad="5334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2377">
                <a:defRPr/>
              </a:pPr>
              <a:r>
                <a:rPr lang="en-US" altLang="zh-TW" dirty="0" smtClean="0">
                  <a:ln w="3175">
                    <a:noFill/>
                  </a:ln>
                  <a:solidFill>
                    <a:prstClr val="white"/>
                  </a:solidFill>
                </a:rPr>
                <a:t>Welcome</a:t>
              </a:r>
            </a:p>
            <a:p>
              <a:pPr algn="ctr" defTabSz="882377">
                <a:defRPr/>
              </a:pPr>
              <a:r>
                <a:rPr lang="en-US" dirty="0" smtClean="0">
                  <a:ln w="3175">
                    <a:noFill/>
                  </a:ln>
                  <a:solidFill>
                    <a:prstClr val="white"/>
                  </a:solidFill>
                </a:rPr>
                <a:t>E-mail</a:t>
              </a:r>
              <a:endParaRPr lang="en-US" dirty="0">
                <a:ln w="3175">
                  <a:noFill/>
                </a:ln>
                <a:solidFill>
                  <a:prstClr val="white"/>
                </a:solidFill>
              </a:endParaRPr>
            </a:p>
          </p:txBody>
        </p:sp>
      </p:grpSp>
    </p:spTree>
    <p:extLst>
      <p:ext uri="{BB962C8B-B14F-4D97-AF65-F5344CB8AC3E}">
        <p14:creationId xmlns:p14="http://schemas.microsoft.com/office/powerpoint/2010/main" xmlns="" val="76450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11022E-16 2.22222E-6 L 1.11022E-16 -0.70509 " pathEditMode="relative" rAng="0" ptsTypes="AA">
                                      <p:cBhvr>
                                        <p:cTn id="6" dur="2000" fill="hold"/>
                                        <p:tgtEl>
                                          <p:spTgt spid="7"/>
                                        </p:tgtEl>
                                        <p:attrNameLst>
                                          <p:attrName>ppt_x</p:attrName>
                                          <p:attrName>ppt_y</p:attrName>
                                        </p:attrNameLst>
                                      </p:cBhvr>
                                      <p:rCtr x="0" y="-35255"/>
                                    </p:animMotion>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0 -0.70509 L 0 -1.85741 " pathEditMode="relative" rAng="0" ptsTypes="AA">
                                      <p:cBhvr>
                                        <p:cTn id="13" dur="2000" fill="hold"/>
                                        <p:tgtEl>
                                          <p:spTgt spid="7"/>
                                        </p:tgtEl>
                                        <p:attrNameLst>
                                          <p:attrName>ppt_x</p:attrName>
                                          <p:attrName>ppt_y</p:attrName>
                                        </p:attrNameLst>
                                      </p:cBhvr>
                                      <p:rCtr x="0" y="-57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bivyw\Desktop\confernce temp\b62832ee99520844a46d56b8aef7d1ea8fc6a9d1912b70b65e8b0c84a88dce2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 y="0"/>
            <a:ext cx="1219200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076573" y="2400300"/>
            <a:ext cx="6038850"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TW" sz="3600" b="1" dirty="0" smtClean="0">
                <a:solidFill>
                  <a:schemeClr val="bg1"/>
                </a:solidFill>
                <a:ea typeface="微軟正黑體" panose="020B0604030504040204" pitchFamily="34" charset="-120"/>
              </a:rPr>
              <a:t>Partner Store </a:t>
            </a:r>
          </a:p>
          <a:p>
            <a:pPr algn="ctr"/>
            <a:r>
              <a:rPr lang="en-US" altLang="zh-TW" sz="3600" b="1" dirty="0" smtClean="0">
                <a:solidFill>
                  <a:schemeClr val="bg1"/>
                </a:solidFill>
                <a:ea typeface="微軟正黑體" panose="020B0604030504040204" pitchFamily="34" charset="-120"/>
              </a:rPr>
              <a:t>Merchant Apps</a:t>
            </a:r>
          </a:p>
          <a:p>
            <a:pPr algn="ctr"/>
            <a:r>
              <a:rPr lang="en-US" altLang="zh-TW" sz="3600" b="1" dirty="0" smtClean="0">
                <a:solidFill>
                  <a:schemeClr val="bg1"/>
                </a:solidFill>
                <a:ea typeface="微軟正黑體" panose="020B0604030504040204" pitchFamily="34" charset="-120"/>
              </a:rPr>
              <a:t>Coming </a:t>
            </a:r>
            <a:r>
              <a:rPr lang="en-US" altLang="zh-TW" sz="3600" b="1" dirty="0">
                <a:solidFill>
                  <a:schemeClr val="bg1"/>
                </a:solidFill>
                <a:ea typeface="微軟正黑體" panose="020B0604030504040204" pitchFamily="34" charset="-120"/>
              </a:rPr>
              <a:t>Soon!</a:t>
            </a:r>
          </a:p>
          <a:p>
            <a:pPr algn="ctr"/>
            <a:endParaRPr lang="en-US" altLang="zh-TW" sz="3600" b="1" dirty="0">
              <a:solidFill>
                <a:schemeClr val="bg1"/>
              </a:solidFill>
              <a:ea typeface="微軟正黑體" panose="020B0604030504040204" pitchFamily="34" charset="-120"/>
            </a:endParaRPr>
          </a:p>
        </p:txBody>
      </p:sp>
    </p:spTree>
    <p:extLst>
      <p:ext uri="{BB962C8B-B14F-4D97-AF65-F5344CB8AC3E}">
        <p14:creationId xmlns:p14="http://schemas.microsoft.com/office/powerpoint/2010/main" xmlns="" val="3960209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rot="10800000">
            <a:off x="1276350" y="0"/>
            <a:ext cx="11106150" cy="6858000"/>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p:cNvSpPr/>
          <p:nvPr/>
        </p:nvSpPr>
        <p:spPr>
          <a:xfrm rot="10800000" flipH="1">
            <a:off x="0" y="0"/>
            <a:ext cx="6286500" cy="6858000"/>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43249" y="1872456"/>
            <a:ext cx="3060700" cy="2160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3143248" y="4552949"/>
            <a:ext cx="5448302" cy="1200329"/>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TW" sz="2400" b="1" dirty="0" smtClean="0">
                <a:solidFill>
                  <a:schemeClr val="bg1"/>
                </a:solidFill>
              </a:rPr>
              <a:t>Partner Store Sticker will be placed outside of the retail-store of Partner Store</a:t>
            </a:r>
            <a:endParaRPr lang="zh-TW" altLang="en-US" sz="2400" b="1" dirty="0">
              <a:solidFill>
                <a:schemeClr val="bg1"/>
              </a:solidFill>
            </a:endParaRPr>
          </a:p>
        </p:txBody>
      </p:sp>
    </p:spTree>
    <p:extLst>
      <p:ext uri="{BB962C8B-B14F-4D97-AF65-F5344CB8AC3E}">
        <p14:creationId xmlns:p14="http://schemas.microsoft.com/office/powerpoint/2010/main" xmlns="" val="3926099033"/>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p:cNvSpPr/>
          <p:nvPr/>
        </p:nvSpPr>
        <p:spPr>
          <a:xfrm rot="10800000">
            <a:off x="1276350" y="0"/>
            <a:ext cx="11106150" cy="6858000"/>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p:nvSpPr>
        <p:spPr>
          <a:xfrm rot="10800000" flipH="1">
            <a:off x="0" y="0"/>
            <a:ext cx="6286500" cy="6858000"/>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C:\Users\bivyw\Desktop\SBTW-PS Sticker-V2.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7680" t="9615" r="8497"/>
          <a:stretch/>
        </p:blipFill>
        <p:spPr bwMode="auto">
          <a:xfrm>
            <a:off x="8365430" y="921430"/>
            <a:ext cx="3414740" cy="4765004"/>
          </a:xfrm>
          <a:prstGeom prst="roundRect">
            <a:avLst>
              <a:gd name="adj" fmla="val 8594"/>
            </a:avLst>
          </a:prstGeom>
          <a:solidFill>
            <a:srgbClr val="FFFFFF">
              <a:shade val="85000"/>
            </a:srgbClr>
          </a:solidFill>
          <a:ln>
            <a:noFill/>
          </a:ln>
          <a:effectLs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5756"/>
          <a:stretch/>
        </p:blipFill>
        <p:spPr bwMode="auto">
          <a:xfrm rot="5400000">
            <a:off x="154970" y="1619919"/>
            <a:ext cx="4765004" cy="3368027"/>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b="13298"/>
          <a:stretch/>
        </p:blipFill>
        <p:spPr bwMode="auto">
          <a:xfrm>
            <a:off x="4740200" y="921429"/>
            <a:ext cx="3092597" cy="4765004"/>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xmlns="" w="9525">
                <a:solidFill>
                  <a:schemeClr val="tx1"/>
                </a:solidFill>
                <a:miter lim="800000"/>
                <a:headEnd/>
                <a:tailEnd/>
              </a14:hiddenLine>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499528" y="4642513"/>
            <a:ext cx="1843128" cy="1301088"/>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xmlns="" w="9525">
                <a:solidFill>
                  <a:schemeClr val="tx1"/>
                </a:solidFill>
                <a:miter lim="800000"/>
                <a:headEnd/>
                <a:tailEnd/>
              </a14:hiddenLine>
            </a:ext>
          </a:extLst>
        </p:spPr>
      </p:pic>
      <p:sp>
        <p:nvSpPr>
          <p:cNvPr id="7" name="Rectangle 6"/>
          <p:cNvSpPr/>
          <p:nvPr/>
        </p:nvSpPr>
        <p:spPr>
          <a:xfrm>
            <a:off x="3143249" y="4095750"/>
            <a:ext cx="514351" cy="4000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28124" y="4785533"/>
            <a:ext cx="514351" cy="4000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162673" y="2856256"/>
            <a:ext cx="514351" cy="4000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282674" y="5293057"/>
            <a:ext cx="1843128" cy="1301088"/>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xmlns=""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12897" t="18201" r="38727" b="59619"/>
          <a:stretch/>
        </p:blipFill>
        <p:spPr bwMode="auto">
          <a:xfrm>
            <a:off x="5253989" y="3585274"/>
            <a:ext cx="2578808" cy="2101159"/>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0294495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par>
                          <p:cTn id="14" fill="hold">
                            <p:stCondLst>
                              <p:cond delay="500"/>
                            </p:stCondLst>
                            <p:childTnLst>
                              <p:par>
                                <p:cTn id="15" presetID="2" presetClass="entr" presetSubtype="4" fill="hold" grpId="0" nodeType="afterEffect">
                                  <p:stCondLst>
                                    <p:cond delay="75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75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75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42"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53" presetClass="entr" presetSubtype="16"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par>
                                <p:cTn id="49" presetID="42"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par>
                                <p:cTn id="54" presetID="53" presetClass="entr" presetSubtype="16"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1172" t="19392" r="17463" b="62136"/>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2501481" y="2837319"/>
            <a:ext cx="7589085" cy="2308324"/>
          </a:xfrm>
          <a:prstGeom prst="rect">
            <a:avLst/>
          </a:prstGeom>
          <a:solidFill>
            <a:schemeClr val="bg1">
              <a:alpha val="66000"/>
            </a:schemeClr>
          </a:solidFill>
          <a:effectLst>
            <a:outerShdw blurRad="50800" dist="38100" dir="5400000" algn="t" rotWithShape="0">
              <a:prstClr val="black">
                <a:alpha val="40000"/>
              </a:prstClr>
            </a:outerShdw>
          </a:effectLst>
        </p:spPr>
        <p:txBody>
          <a:bodyPr wrap="square" rtlCol="0">
            <a:spAutoFit/>
          </a:bodyPr>
          <a:lstStyle/>
          <a:p>
            <a:r>
              <a:rPr lang="en-US" altLang="zh-TW" sz="2400" b="1" dirty="0">
                <a:solidFill>
                  <a:schemeClr val="accent4">
                    <a:lumMod val="50000"/>
                  </a:schemeClr>
                </a:solidFill>
                <a:ea typeface="微軟正黑體" panose="020B0604030504040204" pitchFamily="34" charset="-120"/>
              </a:rPr>
              <a:t>Emmanuel f. </a:t>
            </a:r>
            <a:r>
              <a:rPr lang="en-US" altLang="zh-TW" sz="2400" b="1" dirty="0" smtClean="0">
                <a:solidFill>
                  <a:schemeClr val="accent4">
                    <a:lumMod val="50000"/>
                  </a:schemeClr>
                </a:solidFill>
                <a:ea typeface="微軟正黑體" panose="020B0604030504040204" pitchFamily="34" charset="-120"/>
              </a:rPr>
              <a:t>is </a:t>
            </a:r>
            <a:r>
              <a:rPr lang="en-US" altLang="zh-TW" sz="2400" b="1" dirty="0">
                <a:solidFill>
                  <a:schemeClr val="accent4">
                    <a:lumMod val="50000"/>
                  </a:schemeClr>
                </a:solidFill>
                <a:ea typeface="微軟正黑體" panose="020B0604030504040204" pitchFamily="34" charset="-120"/>
              </a:rPr>
              <a:t>a professional </a:t>
            </a:r>
            <a:r>
              <a:rPr lang="en-US" altLang="zh-TW" sz="2400" b="1" dirty="0" smtClean="0">
                <a:solidFill>
                  <a:schemeClr val="accent4">
                    <a:lumMod val="50000"/>
                  </a:schemeClr>
                </a:solidFill>
                <a:ea typeface="微軟正黑體" panose="020B0604030504040204" pitchFamily="34" charset="-120"/>
              </a:rPr>
              <a:t>beauty </a:t>
            </a:r>
            <a:r>
              <a:rPr lang="en-US" altLang="zh-TW" sz="2400" b="1" dirty="0">
                <a:solidFill>
                  <a:schemeClr val="accent4">
                    <a:lumMod val="50000"/>
                  </a:schemeClr>
                </a:solidFill>
                <a:ea typeface="微軟正黑體" panose="020B0604030504040204" pitchFamily="34" charset="-120"/>
              </a:rPr>
              <a:t>salon, specializing in the use of natural and organic products</a:t>
            </a:r>
            <a:r>
              <a:rPr lang="en-US" altLang="zh-TW" sz="2400" b="1" dirty="0" smtClean="0">
                <a:solidFill>
                  <a:schemeClr val="accent4">
                    <a:lumMod val="50000"/>
                  </a:schemeClr>
                </a:solidFill>
                <a:ea typeface="微軟正黑體" panose="020B0604030504040204" pitchFamily="34" charset="-120"/>
              </a:rPr>
              <a:t>.</a:t>
            </a:r>
          </a:p>
          <a:p>
            <a:endParaRPr lang="en-US" altLang="zh-TW" sz="2400" b="1" dirty="0">
              <a:solidFill>
                <a:schemeClr val="accent4">
                  <a:lumMod val="50000"/>
                </a:schemeClr>
              </a:solidFill>
              <a:ea typeface="微軟正黑體" panose="020B0604030504040204" pitchFamily="34" charset="-120"/>
            </a:endParaRPr>
          </a:p>
          <a:p>
            <a:r>
              <a:rPr lang="en-US" altLang="zh-TW" sz="2400" b="1" dirty="0">
                <a:solidFill>
                  <a:schemeClr val="accent4">
                    <a:lumMod val="50000"/>
                  </a:schemeClr>
                </a:solidFill>
                <a:ea typeface="微軟正黑體" panose="020B0604030504040204" pitchFamily="34" charset="-120"/>
              </a:rPr>
              <a:t>Designed to provide recyclable furniture, so that customers are in a natural relaxed and comfortable environment, </a:t>
            </a:r>
            <a:r>
              <a:rPr lang="en-US" altLang="zh-TW" sz="2400" b="1" dirty="0" smtClean="0">
                <a:solidFill>
                  <a:schemeClr val="accent4">
                    <a:lumMod val="50000"/>
                  </a:schemeClr>
                </a:solidFill>
                <a:ea typeface="微軟正黑體" panose="020B0604030504040204" pitchFamily="34" charset="-120"/>
              </a:rPr>
              <a:t>enjoying </a:t>
            </a:r>
            <a:r>
              <a:rPr lang="en-US" altLang="zh-TW" sz="2400" b="1" dirty="0">
                <a:solidFill>
                  <a:schemeClr val="accent4">
                    <a:lumMod val="50000"/>
                  </a:schemeClr>
                </a:solidFill>
                <a:ea typeface="微軟正黑體" panose="020B0604030504040204" pitchFamily="34" charset="-120"/>
              </a:rPr>
              <a:t>quality service.</a:t>
            </a:r>
            <a:endParaRPr lang="en-US" sz="2400" b="1" dirty="0" smtClean="0">
              <a:solidFill>
                <a:schemeClr val="accent4">
                  <a:lumMod val="50000"/>
                </a:schemeClr>
              </a:solidFill>
              <a:ea typeface="微軟正黑體" panose="020B0604030504040204" pitchFamily="34" charset="-120"/>
            </a:endParaRPr>
          </a:p>
        </p:txBody>
      </p:sp>
      <p:pic>
        <p:nvPicPr>
          <p:cNvPr id="13315" name="Picture 3" descr="C:\Users\bivyw\Desktop\confernce temp\13133388_1232505460101582_1931111237734560194_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91125" y="628650"/>
            <a:ext cx="1809750" cy="1809750"/>
          </a:xfrm>
          <a:prstGeom prst="rect">
            <a:avLst/>
          </a:prstGeom>
          <a:noFill/>
          <a:extLst>
            <a:ext uri="{909E8E84-426E-40DD-AFC4-6F175D3DCCD1}">
              <a14:hiddenFill xmlns:a14="http://schemas.microsoft.com/office/drawing/2010/main" xmlns="">
                <a:solidFill>
                  <a:srgbClr val="FFFFFF"/>
                </a:solidFill>
              </a14:hiddenFill>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3399" y="5625108"/>
            <a:ext cx="11525251" cy="1080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250438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1172" t="19392" r="17463" b="62136"/>
          <a:stretch/>
        </p:blipFill>
        <p:spPr bwMode="auto">
          <a:xfrm>
            <a:off x="0" y="0"/>
            <a:ext cx="12192000" cy="6858000"/>
          </a:xfrm>
          <a:prstGeom prst="rect">
            <a:avLst/>
          </a:prstGeom>
          <a:noFill/>
          <a:ln w="9525">
            <a:noFill/>
            <a:miter lim="800000"/>
            <a:headEnd/>
            <a:tailEnd/>
          </a:ln>
          <a:extLst>
            <a:ext uri="{909E8E84-426E-40DD-AFC4-6F175D3DCCD1}">
              <a14:hiddenFill xmlns:a14="http://schemas.microsoft.com/office/drawing/2010/main" xmlns="">
                <a:solidFill>
                  <a:schemeClr val="accent1"/>
                </a:solidFill>
              </a14:hiddenFill>
            </a:ext>
          </a:extLst>
        </p:spPr>
      </p:pic>
      <p:sp>
        <p:nvSpPr>
          <p:cNvPr id="4" name="TextBox 3"/>
          <p:cNvSpPr txBox="1"/>
          <p:nvPr/>
        </p:nvSpPr>
        <p:spPr>
          <a:xfrm>
            <a:off x="1066461" y="2370088"/>
            <a:ext cx="7589085" cy="2954655"/>
          </a:xfrm>
          <a:prstGeom prst="rect">
            <a:avLst/>
          </a:prstGeom>
          <a:solidFill>
            <a:schemeClr val="bg1">
              <a:alpha val="66000"/>
            </a:schemeClr>
          </a:solidFill>
          <a:effectLst>
            <a:outerShdw blurRad="50800" dist="38100" dir="5400000" algn="t" rotWithShape="0">
              <a:prstClr val="black">
                <a:alpha val="40000"/>
              </a:prstClr>
            </a:outerShdw>
          </a:effectLst>
        </p:spPr>
        <p:txBody>
          <a:bodyPr wrap="square" rtlCol="0">
            <a:spAutoFit/>
          </a:bodyPr>
          <a:lstStyle/>
          <a:p>
            <a:r>
              <a:rPr lang="en-US" altLang="zh-TW" sz="2400" b="1" dirty="0" smtClean="0">
                <a:solidFill>
                  <a:schemeClr val="accent4">
                    <a:lumMod val="50000"/>
                  </a:schemeClr>
                </a:solidFill>
                <a:latin typeface="微軟正黑體" panose="020B0604030504040204" pitchFamily="34" charset="-120"/>
                <a:ea typeface="微軟正黑體" panose="020B0604030504040204" pitchFamily="34" charset="-120"/>
              </a:rPr>
              <a:t>MHK</a:t>
            </a:r>
            <a:r>
              <a:rPr lang="zh-TW" altLang="en-US" sz="2400" b="1" dirty="0" smtClean="0">
                <a:solidFill>
                  <a:schemeClr val="accent4">
                    <a:lumMod val="50000"/>
                  </a:schemeClr>
                </a:solidFill>
                <a:latin typeface="微軟正黑體" panose="020B0604030504040204" pitchFamily="34" charset="-120"/>
                <a:ea typeface="微軟正黑體" panose="020B0604030504040204" pitchFamily="34" charset="-120"/>
              </a:rPr>
              <a:t> </a:t>
            </a:r>
            <a:r>
              <a:rPr lang="en-US" altLang="zh-TW" sz="2400" b="1" dirty="0" smtClean="0">
                <a:solidFill>
                  <a:schemeClr val="accent4">
                    <a:lumMod val="50000"/>
                  </a:schemeClr>
                </a:solidFill>
                <a:latin typeface="微軟正黑體" panose="020B0604030504040204" pitchFamily="34" charset="-120"/>
                <a:ea typeface="微軟正黑體" panose="020B0604030504040204" pitchFamily="34" charset="-120"/>
              </a:rPr>
              <a:t>members enjoy exclusive 30</a:t>
            </a:r>
            <a:r>
              <a:rPr lang="en-US" altLang="zh-TW" sz="2400" b="1" dirty="0">
                <a:solidFill>
                  <a:schemeClr val="accent4">
                    <a:lumMod val="50000"/>
                  </a:schemeClr>
                </a:solidFill>
                <a:latin typeface="微軟正黑體" panose="020B0604030504040204" pitchFamily="34" charset="-120"/>
                <a:ea typeface="微軟正黑體" panose="020B0604030504040204" pitchFamily="34" charset="-120"/>
              </a:rPr>
              <a:t>% </a:t>
            </a:r>
            <a:r>
              <a:rPr lang="en-US" altLang="zh-TW" sz="2400" b="1" dirty="0" smtClean="0">
                <a:solidFill>
                  <a:schemeClr val="accent4">
                    <a:lumMod val="50000"/>
                  </a:schemeClr>
                </a:solidFill>
                <a:latin typeface="微軟正黑體" panose="020B0604030504040204" pitchFamily="34" charset="-120"/>
                <a:ea typeface="微軟正黑體" panose="020B0604030504040204" pitchFamily="34" charset="-120"/>
              </a:rPr>
              <a:t>off for </a:t>
            </a:r>
            <a:r>
              <a:rPr lang="en-US" altLang="zh-TW" sz="2400" b="1" dirty="0">
                <a:solidFill>
                  <a:schemeClr val="accent4">
                    <a:lumMod val="50000"/>
                  </a:schemeClr>
                </a:solidFill>
                <a:latin typeface="微軟正黑體" panose="020B0604030504040204" pitchFamily="34" charset="-120"/>
                <a:ea typeface="微軟正黑體" panose="020B0604030504040204" pitchFamily="34" charset="-120"/>
              </a:rPr>
              <a:t>Hair &amp; Spa </a:t>
            </a:r>
            <a:r>
              <a:rPr lang="en-US" altLang="zh-TW" sz="2400" b="1" dirty="0" smtClean="0">
                <a:solidFill>
                  <a:schemeClr val="accent4">
                    <a:lumMod val="50000"/>
                  </a:schemeClr>
                </a:solidFill>
                <a:latin typeface="微軟正黑體" panose="020B0604030504040204" pitchFamily="34" charset="-120"/>
                <a:ea typeface="微軟正黑體" panose="020B0604030504040204" pitchFamily="34" charset="-120"/>
              </a:rPr>
              <a:t>services by showing Leadership School ticket stub (Nails </a:t>
            </a:r>
            <a:r>
              <a:rPr lang="en-US" altLang="zh-TW" sz="2400" b="1" dirty="0">
                <a:solidFill>
                  <a:schemeClr val="accent4">
                    <a:lumMod val="50000"/>
                  </a:schemeClr>
                </a:solidFill>
                <a:latin typeface="微軟正黑體" panose="020B0604030504040204" pitchFamily="34" charset="-120"/>
                <a:ea typeface="微軟正黑體" panose="020B0604030504040204" pitchFamily="34" charset="-120"/>
              </a:rPr>
              <a:t>&amp; Waxing </a:t>
            </a:r>
            <a:r>
              <a:rPr lang="en-US" altLang="zh-TW" sz="2400" b="1" dirty="0" smtClean="0">
                <a:solidFill>
                  <a:schemeClr val="accent4">
                    <a:lumMod val="50000"/>
                  </a:schemeClr>
                </a:solidFill>
                <a:latin typeface="微軟正黑體" panose="020B0604030504040204" pitchFamily="34" charset="-120"/>
                <a:ea typeface="微軟正黑體" panose="020B0604030504040204" pitchFamily="34" charset="-120"/>
              </a:rPr>
              <a:t>excluded)</a:t>
            </a:r>
          </a:p>
          <a:p>
            <a:endParaRPr lang="zh-TW" altLang="en-US" sz="2400" b="1" dirty="0">
              <a:solidFill>
                <a:schemeClr val="accent4">
                  <a:lumMod val="50000"/>
                </a:schemeClr>
              </a:solidFill>
              <a:latin typeface="微軟正黑體" panose="020B0604030504040204" pitchFamily="34" charset="-120"/>
              <a:ea typeface="微軟正黑體" panose="020B0604030504040204" pitchFamily="34" charset="-120"/>
            </a:endParaRPr>
          </a:p>
          <a:p>
            <a:pPr marL="342900" indent="-342900">
              <a:buAutoNum type="arabicPeriod"/>
            </a:pPr>
            <a:r>
              <a:rPr lang="en-US" altLang="zh-TW" b="1" dirty="0" smtClean="0">
                <a:solidFill>
                  <a:schemeClr val="accent4">
                    <a:lumMod val="50000"/>
                  </a:schemeClr>
                </a:solidFill>
                <a:latin typeface="微軟正黑體" panose="020B0604030504040204" pitchFamily="34" charset="-120"/>
                <a:ea typeface="微軟正黑體" panose="020B0604030504040204" pitchFamily="34" charset="-120"/>
              </a:rPr>
              <a:t>Each </a:t>
            </a:r>
            <a:r>
              <a:rPr lang="en-US" altLang="zh-TW" b="1" dirty="0">
                <a:solidFill>
                  <a:schemeClr val="accent4">
                    <a:lumMod val="50000"/>
                  </a:schemeClr>
                </a:solidFill>
                <a:latin typeface="微軟正黑體" panose="020B0604030504040204" pitchFamily="34" charset="-120"/>
                <a:ea typeface="微軟正黑體" panose="020B0604030504040204" pitchFamily="34" charset="-120"/>
              </a:rPr>
              <a:t>person must present the ticket to redeem the </a:t>
            </a:r>
            <a:r>
              <a:rPr lang="en-US" altLang="zh-TW" b="1" dirty="0" smtClean="0">
                <a:solidFill>
                  <a:schemeClr val="accent4">
                    <a:lumMod val="50000"/>
                  </a:schemeClr>
                </a:solidFill>
                <a:latin typeface="微軟正黑體" panose="020B0604030504040204" pitchFamily="34" charset="-120"/>
                <a:ea typeface="微軟正黑體" panose="020B0604030504040204" pitchFamily="34" charset="-120"/>
              </a:rPr>
              <a:t>discounts</a:t>
            </a:r>
          </a:p>
          <a:p>
            <a:pPr marL="342900" indent="-342900">
              <a:buAutoNum type="arabicPeriod"/>
            </a:pPr>
            <a:r>
              <a:rPr lang="en-US" altLang="zh-TW" b="1" dirty="0">
                <a:solidFill>
                  <a:schemeClr val="accent4">
                    <a:lumMod val="50000"/>
                  </a:schemeClr>
                </a:solidFill>
                <a:latin typeface="微軟正黑體" panose="020B0604030504040204" pitchFamily="34" charset="-120"/>
                <a:ea typeface="微軟正黑體" panose="020B0604030504040204" pitchFamily="34" charset="-120"/>
              </a:rPr>
              <a:t>Monday to T</a:t>
            </a:r>
            <a:r>
              <a:rPr lang="en-US" altLang="zh-TW" b="1" dirty="0" smtClean="0">
                <a:solidFill>
                  <a:schemeClr val="accent4">
                    <a:lumMod val="50000"/>
                  </a:schemeClr>
                </a:solidFill>
                <a:latin typeface="微軟正黑體" panose="020B0604030504040204" pitchFamily="34" charset="-120"/>
                <a:ea typeface="微軟正黑體" panose="020B0604030504040204" pitchFamily="34" charset="-120"/>
              </a:rPr>
              <a:t>hursday </a:t>
            </a:r>
            <a:r>
              <a:rPr lang="en-US" altLang="zh-TW" b="1" dirty="0">
                <a:solidFill>
                  <a:schemeClr val="accent4">
                    <a:lumMod val="50000"/>
                  </a:schemeClr>
                </a:solidFill>
                <a:latin typeface="微軟正黑體" panose="020B0604030504040204" pitchFamily="34" charset="-120"/>
                <a:ea typeface="微軟正黑體" panose="020B0604030504040204" pitchFamily="34" charset="-120"/>
              </a:rPr>
              <a:t>only</a:t>
            </a:r>
            <a:endParaRPr lang="en-US" altLang="zh-TW" b="1" dirty="0" smtClean="0">
              <a:solidFill>
                <a:schemeClr val="accent4">
                  <a:lumMod val="50000"/>
                </a:schemeClr>
              </a:solidFill>
              <a:latin typeface="微軟正黑體" panose="020B0604030504040204" pitchFamily="34" charset="-120"/>
              <a:ea typeface="微軟正黑體" panose="020B0604030504040204" pitchFamily="34" charset="-120"/>
            </a:endParaRPr>
          </a:p>
          <a:p>
            <a:r>
              <a:rPr lang="en-US" altLang="zh-TW" b="1" dirty="0" smtClean="0">
                <a:solidFill>
                  <a:schemeClr val="accent4">
                    <a:lumMod val="50000"/>
                  </a:schemeClr>
                </a:solidFill>
                <a:latin typeface="微軟正黑體" panose="020B0604030504040204" pitchFamily="34" charset="-120"/>
                <a:ea typeface="微軟正黑體" panose="020B0604030504040204" pitchFamily="34" charset="-120"/>
              </a:rPr>
              <a:t>3. </a:t>
            </a:r>
            <a:r>
              <a:rPr lang="zh-TW" altLang="en-US" b="1" dirty="0" smtClean="0">
                <a:solidFill>
                  <a:schemeClr val="accent4">
                    <a:lumMod val="50000"/>
                  </a:schemeClr>
                </a:solidFill>
                <a:latin typeface="微軟正黑體" panose="020B0604030504040204" pitchFamily="34" charset="-120"/>
                <a:ea typeface="微軟正黑體" panose="020B0604030504040204" pitchFamily="34" charset="-120"/>
              </a:rPr>
              <a:t> </a:t>
            </a:r>
            <a:r>
              <a:rPr lang="en-US" altLang="zh-TW" b="1" dirty="0" smtClean="0">
                <a:solidFill>
                  <a:schemeClr val="accent4">
                    <a:lumMod val="50000"/>
                  </a:schemeClr>
                </a:solidFill>
                <a:latin typeface="微軟正黑體" panose="020B0604030504040204" pitchFamily="34" charset="-120"/>
                <a:ea typeface="微軟正黑體" panose="020B0604030504040204" pitchFamily="34" charset="-120"/>
              </a:rPr>
              <a:t>This </a:t>
            </a:r>
            <a:r>
              <a:rPr lang="en-US" altLang="zh-TW" b="1" dirty="0">
                <a:solidFill>
                  <a:schemeClr val="accent4">
                    <a:lumMod val="50000"/>
                  </a:schemeClr>
                </a:solidFill>
                <a:latin typeface="微軟正黑體" panose="020B0604030504040204" pitchFamily="34" charset="-120"/>
                <a:ea typeface="微軟正黑體" panose="020B0604030504040204" pitchFamily="34" charset="-120"/>
              </a:rPr>
              <a:t>discount can not be used in any conjunctions of promotion, discounts and </a:t>
            </a:r>
            <a:r>
              <a:rPr lang="en-US" altLang="zh-TW" b="1" dirty="0" smtClean="0">
                <a:solidFill>
                  <a:schemeClr val="accent4">
                    <a:lumMod val="50000"/>
                  </a:schemeClr>
                </a:solidFill>
                <a:latin typeface="微軟正黑體" panose="020B0604030504040204" pitchFamily="34" charset="-120"/>
                <a:ea typeface="微軟正黑體" panose="020B0604030504040204" pitchFamily="34" charset="-120"/>
              </a:rPr>
              <a:t>memberships</a:t>
            </a:r>
          </a:p>
          <a:p>
            <a:r>
              <a:rPr lang="en-US" altLang="zh-TW" b="1" dirty="0" smtClean="0">
                <a:solidFill>
                  <a:schemeClr val="accent4">
                    <a:lumMod val="50000"/>
                  </a:schemeClr>
                </a:solidFill>
                <a:latin typeface="微軟正黑體" panose="020B0604030504040204" pitchFamily="34" charset="-120"/>
                <a:ea typeface="微軟正黑體" panose="020B0604030504040204" pitchFamily="34" charset="-120"/>
              </a:rPr>
              <a:t>4.</a:t>
            </a:r>
            <a:r>
              <a:rPr lang="zh-TW" altLang="en-US" b="1" dirty="0" smtClean="0">
                <a:solidFill>
                  <a:schemeClr val="accent4">
                    <a:lumMod val="50000"/>
                  </a:schemeClr>
                </a:solidFill>
                <a:latin typeface="微軟正黑體" panose="020B0604030504040204" pitchFamily="34" charset="-120"/>
                <a:ea typeface="微軟正黑體" panose="020B0604030504040204" pitchFamily="34" charset="-120"/>
              </a:rPr>
              <a:t>  </a:t>
            </a:r>
            <a:r>
              <a:rPr lang="en-US" altLang="zh-TW" b="1" dirty="0" smtClean="0">
                <a:solidFill>
                  <a:schemeClr val="accent4">
                    <a:lumMod val="50000"/>
                  </a:schemeClr>
                </a:solidFill>
                <a:latin typeface="微軟正黑體" panose="020B0604030504040204" pitchFamily="34" charset="-120"/>
                <a:ea typeface="微軟正黑體" panose="020B0604030504040204" pitchFamily="34" charset="-120"/>
              </a:rPr>
              <a:t>Valid till </a:t>
            </a:r>
            <a:r>
              <a:rPr lang="en-US" altLang="zh-TW" b="1" dirty="0">
                <a:solidFill>
                  <a:schemeClr val="accent4">
                    <a:lumMod val="50000"/>
                  </a:schemeClr>
                </a:solidFill>
                <a:latin typeface="微軟正黑體" panose="020B0604030504040204" pitchFamily="34" charset="-120"/>
                <a:ea typeface="微軟正黑體" panose="020B0604030504040204" pitchFamily="34" charset="-120"/>
              </a:rPr>
              <a:t>28 Feb </a:t>
            </a:r>
            <a:r>
              <a:rPr lang="en-US" altLang="zh-TW" b="1" dirty="0" smtClean="0">
                <a:solidFill>
                  <a:schemeClr val="accent4">
                    <a:lumMod val="50000"/>
                  </a:schemeClr>
                </a:solidFill>
                <a:latin typeface="微軟正黑體" panose="020B0604030504040204" pitchFamily="34" charset="-120"/>
                <a:ea typeface="微軟正黑體" panose="020B0604030504040204" pitchFamily="34" charset="-120"/>
              </a:rPr>
              <a:t>2017</a:t>
            </a:r>
          </a:p>
        </p:txBody>
      </p:sp>
      <p:pic>
        <p:nvPicPr>
          <p:cNvPr id="13315" name="Picture 3" descr="C:\Users\bivyw\Desktop\confernce temp\13133388_1232505460101582_1931111237734560194_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744075" y="266700"/>
            <a:ext cx="1809750" cy="1809750"/>
          </a:xfrm>
          <a:prstGeom prst="rect">
            <a:avLst/>
          </a:prstGeom>
          <a:noFill/>
          <a:extLst>
            <a:ext uri="{909E8E84-426E-40DD-AFC4-6F175D3DCCD1}">
              <a14:hiddenFill xmlns:a14="http://schemas.microsoft.com/office/drawing/2010/main" xmlns="">
                <a:solidFill>
                  <a:srgbClr val="FFFFFF"/>
                </a:solidFill>
              </a14:hiddenFill>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3399" y="5625108"/>
            <a:ext cx="11525251" cy="1080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1080022" y="1368564"/>
            <a:ext cx="7412029" cy="707886"/>
          </a:xfrm>
          <a:prstGeom prst="rect">
            <a:avLst/>
          </a:prstGeom>
          <a:noFill/>
        </p:spPr>
        <p:txBody>
          <a:bodyPr wrap="none" lIns="91440" tIns="45720" rIns="91440" bIns="45720">
            <a:spAutoFit/>
          </a:bodyPr>
          <a:lstStyle/>
          <a:p>
            <a:pPr algn="ctr"/>
            <a:r>
              <a:rPr lang="en-US" altLang="zh-TW" sz="4000" b="1" cap="all" dirty="0" smtClean="0">
                <a:ln w="9000" cmpd="sng">
                  <a:solidFill>
                    <a:schemeClr val="accent4">
                      <a:shade val="50000"/>
                      <a:satMod val="120000"/>
                    </a:schemeClr>
                  </a:solidFill>
                  <a:prstDash val="solid"/>
                </a:ln>
                <a:effectLst>
                  <a:glow rad="228600">
                    <a:schemeClr val="accent4">
                      <a:satMod val="175000"/>
                      <a:alpha val="40000"/>
                    </a:schemeClr>
                  </a:glow>
                  <a:outerShdw blurRad="38100" dist="38100" dir="2700000" algn="tl">
                    <a:srgbClr val="000000">
                      <a:alpha val="43137"/>
                    </a:srgbClr>
                  </a:outerShdw>
                  <a:reflection blurRad="12700" stA="28000" endPos="45000" dist="1000" dir="5400000" sy="-100000" algn="bl" rotWithShape="0"/>
                </a:effectLst>
                <a:latin typeface="微軟正黑體" panose="020B0604030504040204" pitchFamily="34" charset="-120"/>
                <a:ea typeface="微軟正黑體" panose="020B0604030504040204" pitchFamily="34" charset="-120"/>
              </a:rPr>
              <a:t>HKLS </a:t>
            </a:r>
            <a:r>
              <a:rPr lang="en-US" altLang="zh-TW" sz="4000" b="1" cap="all" dirty="0">
                <a:ln w="9000" cmpd="sng">
                  <a:solidFill>
                    <a:schemeClr val="accent4">
                      <a:shade val="50000"/>
                      <a:satMod val="120000"/>
                    </a:schemeClr>
                  </a:solidFill>
                  <a:prstDash val="solid"/>
                </a:ln>
                <a:effectLst>
                  <a:glow rad="228600">
                    <a:schemeClr val="accent4">
                      <a:satMod val="175000"/>
                      <a:alpha val="40000"/>
                    </a:schemeClr>
                  </a:glow>
                  <a:outerShdw blurRad="38100" dist="38100" dir="2700000" algn="tl">
                    <a:srgbClr val="000000">
                      <a:alpha val="43137"/>
                    </a:srgbClr>
                  </a:outerShdw>
                  <a:reflection blurRad="12700" stA="28000" endPos="45000" dist="1000" dir="5400000" sy="-100000" algn="bl" rotWithShape="0"/>
                </a:effectLst>
                <a:latin typeface="微軟正黑體" panose="020B0604030504040204" pitchFamily="34" charset="-120"/>
                <a:ea typeface="微軟正黑體" panose="020B0604030504040204" pitchFamily="34" charset="-120"/>
              </a:rPr>
              <a:t>2016 Exclusive offer</a:t>
            </a:r>
          </a:p>
        </p:txBody>
      </p:sp>
    </p:spTree>
    <p:extLst>
      <p:ext uri="{BB962C8B-B14F-4D97-AF65-F5344CB8AC3E}">
        <p14:creationId xmlns:p14="http://schemas.microsoft.com/office/powerpoint/2010/main" xmlns="" val="965738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0"/>
            <a:ext cx="12233881" cy="6858000"/>
            <a:chOff x="-1" y="0"/>
            <a:chExt cx="12233881" cy="6858000"/>
          </a:xfrm>
        </p:grpSpPr>
        <p:pic>
          <p:nvPicPr>
            <p:cNvPr id="19459" name="Picture 3" descr="C:\Users\bivyw\Desktop\confernce temp\41bOOOPIC12_1024.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3274"/>
            <a:stretch/>
          </p:blipFill>
          <p:spPr bwMode="auto">
            <a:xfrm>
              <a:off x="-1" y="0"/>
              <a:ext cx="12233881"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0" descr="C:\Users\bivyw\Desktop\confernce temp\37568a83c93d71a.jpg"/>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10000" b="90000" l="385" r="100000"/>
                      </a14:imgEffect>
                    </a14:imgLayer>
                  </a14:imgProps>
                </a:ext>
                <a:ext uri="{28A0092B-C50C-407E-A947-70E740481C1C}">
                  <a14:useLocalDpi xmlns:a14="http://schemas.microsoft.com/office/drawing/2010/main" xmlns="" val="0"/>
                </a:ext>
              </a:extLst>
            </a:blip>
            <a:srcRect/>
            <a:stretch>
              <a:fillRect/>
            </a:stretch>
          </p:blipFill>
          <p:spPr bwMode="auto">
            <a:xfrm>
              <a:off x="400049" y="4276048"/>
              <a:ext cx="2581952" cy="258195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6" name="Rectangle 5"/>
          <p:cNvSpPr/>
          <p:nvPr/>
        </p:nvSpPr>
        <p:spPr>
          <a:xfrm>
            <a:off x="610303" y="899978"/>
            <a:ext cx="11013271" cy="954107"/>
          </a:xfrm>
          <a:prstGeom prst="rect">
            <a:avLst/>
          </a:prstGeom>
          <a:noFill/>
        </p:spPr>
        <p:txBody>
          <a:bodyPr wrap="none" lIns="91440" tIns="45720" rIns="91440" bIns="45720">
            <a:spAutoFit/>
          </a:bodyPr>
          <a:lstStyle/>
          <a:p>
            <a:pPr algn="ctr"/>
            <a:r>
              <a:rPr lang="en-US" altLang="zh-TW"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Market Hong Kong 2016 (Jan-Aug)</a:t>
            </a:r>
          </a:p>
          <a:p>
            <a:pPr algn="ctr"/>
            <a:r>
              <a:rPr lang="en-US" altLang="zh-TW"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The Highest Sales of Local </a:t>
            </a:r>
            <a:r>
              <a:rPr lang="en-US" altLang="zh-TW" sz="2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Partner Store </a:t>
            </a:r>
            <a:r>
              <a:rPr lang="en-US" altLang="zh-TW"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in Restaurant Category</a:t>
            </a:r>
          </a:p>
        </p:txBody>
      </p:sp>
      <p:pic>
        <p:nvPicPr>
          <p:cNvPr id="9" name="Picture 3" descr="M:\Agreement\Famous Hotpot\famous logo_140.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209909" y="2933700"/>
            <a:ext cx="1814059" cy="18140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6242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bivyw\Desktop\confernce temp\41bOOOPIC12_1024.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3274"/>
          <a:stretch/>
        </p:blipFill>
        <p:spPr bwMode="auto">
          <a:xfrm>
            <a:off x="-1" y="0"/>
            <a:ext cx="12233881"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5" descr="M:\Agreement\1DigitalOnline\252062_180858821981659_5625325_n.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29988" b="37396"/>
          <a:stretch/>
        </p:blipFill>
        <p:spPr bwMode="auto">
          <a:xfrm>
            <a:off x="4414702" y="3234872"/>
            <a:ext cx="3404473" cy="83504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698756" y="899978"/>
            <a:ext cx="10836363" cy="954107"/>
          </a:xfrm>
          <a:prstGeom prst="rect">
            <a:avLst/>
          </a:prstGeom>
          <a:noFill/>
        </p:spPr>
        <p:txBody>
          <a:bodyPr wrap="none" lIns="91440" tIns="45720" rIns="91440" bIns="45720">
            <a:spAutoFit/>
          </a:bodyPr>
          <a:lstStyle/>
          <a:p>
            <a:pPr algn="ctr"/>
            <a:r>
              <a:rPr lang="en-US" altLang="zh-TW"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Market Hong Kong 2016 (Jan-Aug)</a:t>
            </a:r>
          </a:p>
          <a:p>
            <a:pPr algn="ctr"/>
            <a:r>
              <a:rPr lang="en-US" altLang="zh-TW"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The Highest Sales of Local </a:t>
            </a:r>
            <a:r>
              <a:rPr lang="en-US" altLang="zh-TW" sz="2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Partner Store </a:t>
            </a:r>
            <a:r>
              <a:rPr lang="en-US" altLang="zh-TW"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in Electronic Category</a:t>
            </a:r>
          </a:p>
        </p:txBody>
      </p:sp>
      <p:pic>
        <p:nvPicPr>
          <p:cNvPr id="7" name="Picture 10" descr="C:\Users\bivyw\Desktop\confernce temp\37568a83c93d71a.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10000" b="90000" l="385" r="100000"/>
                    </a14:imgEffect>
                  </a14:imgLayer>
                </a14:imgProps>
              </a:ext>
              <a:ext uri="{28A0092B-C50C-407E-A947-70E740481C1C}">
                <a14:useLocalDpi xmlns:a14="http://schemas.microsoft.com/office/drawing/2010/main" xmlns="" val="0"/>
              </a:ext>
            </a:extLst>
          </a:blip>
          <a:srcRect/>
          <a:stretch>
            <a:fillRect/>
          </a:stretch>
        </p:blipFill>
        <p:spPr bwMode="auto">
          <a:xfrm>
            <a:off x="400049" y="4276048"/>
            <a:ext cx="2581952" cy="25819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54133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bivyw\Desktop\confernce temp\41bOOOPIC12_1024.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3274"/>
          <a:stretch/>
        </p:blipFill>
        <p:spPr bwMode="auto">
          <a:xfrm>
            <a:off x="-1" y="0"/>
            <a:ext cx="12233881"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M:\Agreement\E&amp;T Mart (Ki Hing)\new_EandTlogo_125.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64439" y="3086100"/>
            <a:ext cx="1905000" cy="1905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20013" y="899978"/>
            <a:ext cx="12193851" cy="954107"/>
          </a:xfrm>
          <a:prstGeom prst="rect">
            <a:avLst/>
          </a:prstGeom>
          <a:noFill/>
        </p:spPr>
        <p:txBody>
          <a:bodyPr wrap="none" lIns="91440" tIns="45720" rIns="91440" bIns="45720">
            <a:spAutoFit/>
          </a:bodyPr>
          <a:lstStyle/>
          <a:p>
            <a:pPr algn="ctr"/>
            <a:r>
              <a:rPr lang="en-US" altLang="zh-TW"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Market Hong Kong 2016 (Jan-Aug)</a:t>
            </a:r>
          </a:p>
          <a:p>
            <a:pPr algn="ctr"/>
            <a:r>
              <a:rPr lang="en-US" altLang="zh-TW"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The Highest Sales of Local </a:t>
            </a:r>
            <a:r>
              <a:rPr lang="en-US" altLang="zh-TW" sz="2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Partner Store </a:t>
            </a:r>
            <a:r>
              <a:rPr lang="en-US" altLang="zh-TW"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in Apparel &amp; Beauty Category</a:t>
            </a:r>
          </a:p>
        </p:txBody>
      </p:sp>
      <p:pic>
        <p:nvPicPr>
          <p:cNvPr id="7" name="Picture 10" descr="C:\Users\bivyw\Desktop\confernce temp\37568a83c93d71a.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10000" b="90000" l="385" r="100000"/>
                    </a14:imgEffect>
                  </a14:imgLayer>
                </a14:imgProps>
              </a:ext>
              <a:ext uri="{28A0092B-C50C-407E-A947-70E740481C1C}">
                <a14:useLocalDpi xmlns:a14="http://schemas.microsoft.com/office/drawing/2010/main" xmlns="" val="0"/>
              </a:ext>
            </a:extLst>
          </a:blip>
          <a:srcRect/>
          <a:stretch>
            <a:fillRect/>
          </a:stretch>
        </p:blipFill>
        <p:spPr bwMode="auto">
          <a:xfrm>
            <a:off x="400049" y="4276048"/>
            <a:ext cx="2581952" cy="25819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6357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bivyw\Desktop\confernce temp\41bOOOPIC12_1024.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3274"/>
          <a:stretch/>
        </p:blipFill>
        <p:spPr bwMode="auto">
          <a:xfrm>
            <a:off x="-1" y="0"/>
            <a:ext cx="12233881"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M:\Agreement\YCK Design Engineering Ltd\yck logo.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95796" y="2838429"/>
            <a:ext cx="1842284" cy="21336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920869" y="899978"/>
            <a:ext cx="10392140" cy="954107"/>
          </a:xfrm>
          <a:prstGeom prst="rect">
            <a:avLst/>
          </a:prstGeom>
          <a:noFill/>
        </p:spPr>
        <p:txBody>
          <a:bodyPr wrap="none" lIns="91440" tIns="45720" rIns="91440" bIns="45720">
            <a:spAutoFit/>
          </a:bodyPr>
          <a:lstStyle/>
          <a:p>
            <a:pPr algn="ctr"/>
            <a:r>
              <a:rPr lang="en-US" altLang="zh-TW"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Market Hong Kong 2016 (Jan-Aug)</a:t>
            </a:r>
          </a:p>
          <a:p>
            <a:pPr algn="ctr"/>
            <a:r>
              <a:rPr lang="en-US" altLang="zh-TW"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The Highest Sales of Local </a:t>
            </a:r>
            <a:r>
              <a:rPr lang="en-US" altLang="zh-TW" sz="2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Partner Store </a:t>
            </a:r>
            <a:r>
              <a:rPr lang="en-US" altLang="zh-TW"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in Service Category</a:t>
            </a:r>
          </a:p>
        </p:txBody>
      </p:sp>
      <p:pic>
        <p:nvPicPr>
          <p:cNvPr id="7" name="Picture 10" descr="C:\Users\bivyw\Desktop\confernce temp\37568a83c93d71a.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10000" b="90000" l="385" r="100000"/>
                    </a14:imgEffect>
                  </a14:imgLayer>
                </a14:imgProps>
              </a:ext>
              <a:ext uri="{28A0092B-C50C-407E-A947-70E740481C1C}">
                <a14:useLocalDpi xmlns:a14="http://schemas.microsoft.com/office/drawing/2010/main" xmlns="" val="0"/>
              </a:ext>
            </a:extLst>
          </a:blip>
          <a:srcRect/>
          <a:stretch>
            <a:fillRect/>
          </a:stretch>
        </p:blipFill>
        <p:spPr bwMode="auto">
          <a:xfrm>
            <a:off x="400049" y="4276048"/>
            <a:ext cx="2581952" cy="25819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04637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83199" y="-28576"/>
            <a:ext cx="12275199" cy="6906058"/>
            <a:chOff x="-83199" y="-28576"/>
            <a:chExt cx="12275199" cy="6906058"/>
          </a:xfrm>
        </p:grpSpPr>
        <p:grpSp>
          <p:nvGrpSpPr>
            <p:cNvPr id="23" name="Group 22"/>
            <p:cNvGrpSpPr/>
            <p:nvPr/>
          </p:nvGrpSpPr>
          <p:grpSpPr>
            <a:xfrm>
              <a:off x="-83199" y="-28576"/>
              <a:ext cx="12275199" cy="6906058"/>
              <a:chOff x="-83199" y="-28576"/>
              <a:chExt cx="12275199" cy="6906058"/>
            </a:xfrm>
          </p:grpSpPr>
          <p:sp>
            <p:nvSpPr>
              <p:cNvPr id="3" name="Rectangle 2"/>
              <p:cNvSpPr/>
              <p:nvPr/>
            </p:nvSpPr>
            <p:spPr>
              <a:xfrm>
                <a:off x="0" y="-1"/>
                <a:ext cx="12192000" cy="687748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p:cNvSpPr/>
              <p:nvPr/>
            </p:nvSpPr>
            <p:spPr>
              <a:xfrm>
                <a:off x="0" y="-28576"/>
                <a:ext cx="6683767" cy="6906058"/>
              </a:xfrm>
              <a:custGeom>
                <a:avLst/>
                <a:gdLst>
                  <a:gd name="connsiteX0" fmla="*/ 0 w 6683767"/>
                  <a:gd name="connsiteY0" fmla="*/ 0 h 6858000"/>
                  <a:gd name="connsiteX1" fmla="*/ 6683767 w 6683767"/>
                  <a:gd name="connsiteY1" fmla="*/ 0 h 6858000"/>
                  <a:gd name="connsiteX2" fmla="*/ 6683767 w 6683767"/>
                  <a:gd name="connsiteY2" fmla="*/ 6858000 h 6858000"/>
                  <a:gd name="connsiteX3" fmla="*/ 0 w 6683767"/>
                  <a:gd name="connsiteY3" fmla="*/ 6858000 h 6858000"/>
                  <a:gd name="connsiteX4" fmla="*/ 0 w 6683767"/>
                  <a:gd name="connsiteY4" fmla="*/ 0 h 6858000"/>
                  <a:gd name="connsiteX0" fmla="*/ 0 w 8712592"/>
                  <a:gd name="connsiteY0" fmla="*/ 0 h 6858000"/>
                  <a:gd name="connsiteX1" fmla="*/ 8712592 w 8712592"/>
                  <a:gd name="connsiteY1" fmla="*/ 28575 h 6858000"/>
                  <a:gd name="connsiteX2" fmla="*/ 6683767 w 8712592"/>
                  <a:gd name="connsiteY2" fmla="*/ 6858000 h 6858000"/>
                  <a:gd name="connsiteX3" fmla="*/ 0 w 8712592"/>
                  <a:gd name="connsiteY3" fmla="*/ 6858000 h 6858000"/>
                  <a:gd name="connsiteX4" fmla="*/ 0 w 8712592"/>
                  <a:gd name="connsiteY4" fmla="*/ 0 h 6858000"/>
                  <a:gd name="connsiteX0" fmla="*/ 0 w 6683767"/>
                  <a:gd name="connsiteY0" fmla="*/ 0 h 6858000"/>
                  <a:gd name="connsiteX1" fmla="*/ 4683517 w 6683767"/>
                  <a:gd name="connsiteY1" fmla="*/ 28575 h 6858000"/>
                  <a:gd name="connsiteX2" fmla="*/ 6683767 w 6683767"/>
                  <a:gd name="connsiteY2" fmla="*/ 6858000 h 6858000"/>
                  <a:gd name="connsiteX3" fmla="*/ 0 w 6683767"/>
                  <a:gd name="connsiteY3" fmla="*/ 6858000 h 6858000"/>
                  <a:gd name="connsiteX4" fmla="*/ 0 w 668376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3767" h="6858000">
                    <a:moveTo>
                      <a:pt x="0" y="0"/>
                    </a:moveTo>
                    <a:lnTo>
                      <a:pt x="4683517" y="28575"/>
                    </a:lnTo>
                    <a:lnTo>
                      <a:pt x="6683767" y="6858000"/>
                    </a:lnTo>
                    <a:lnTo>
                      <a:pt x="0" y="6858000"/>
                    </a:lnTo>
                    <a:lnTo>
                      <a:pt x="0" y="0"/>
                    </a:lnTo>
                    <a:close/>
                  </a:path>
                </a:pathLst>
              </a:cu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786359" y="1616083"/>
                <a:ext cx="5897408" cy="4816654"/>
                <a:chOff x="-4190999" y="6447699"/>
                <a:chExt cx="5015684" cy="4096511"/>
              </a:xfrm>
            </p:grpSpPr>
            <p:pic>
              <p:nvPicPr>
                <p:cNvPr id="1027" name="Picture 3" descr="C:\Users\bivyw\Downloads\screencapture-hk-shop-1478239634076.pn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7166" r="15278" b="86866"/>
                <a:stretch/>
              </p:blipFill>
              <p:spPr bwMode="auto">
                <a:xfrm>
                  <a:off x="-3848561" y="6671985"/>
                  <a:ext cx="4217657" cy="26451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0" name="Picture 2" descr="http://pngimg.com/upload/laptop_PNG5888.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190999" y="6447699"/>
                  <a:ext cx="5015684" cy="4096511"/>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2" name="Right Triangle 21"/>
              <p:cNvSpPr/>
              <p:nvPr/>
            </p:nvSpPr>
            <p:spPr>
              <a:xfrm>
                <a:off x="-83199" y="2809152"/>
                <a:ext cx="1343025" cy="4068330"/>
              </a:xfrm>
              <a:custGeom>
                <a:avLst/>
                <a:gdLst>
                  <a:gd name="connsiteX0" fmla="*/ 0 w 1685925"/>
                  <a:gd name="connsiteY0" fmla="*/ 3096780 h 3096780"/>
                  <a:gd name="connsiteX1" fmla="*/ 0 w 1685925"/>
                  <a:gd name="connsiteY1" fmla="*/ 0 h 3096780"/>
                  <a:gd name="connsiteX2" fmla="*/ 1685925 w 1685925"/>
                  <a:gd name="connsiteY2" fmla="*/ 3096780 h 3096780"/>
                  <a:gd name="connsiteX3" fmla="*/ 0 w 1685925"/>
                  <a:gd name="connsiteY3" fmla="*/ 3096780 h 3096780"/>
                  <a:gd name="connsiteX0" fmla="*/ 0 w 1343025"/>
                  <a:gd name="connsiteY0" fmla="*/ 3096780 h 3096780"/>
                  <a:gd name="connsiteX1" fmla="*/ 0 w 1343025"/>
                  <a:gd name="connsiteY1" fmla="*/ 0 h 3096780"/>
                  <a:gd name="connsiteX2" fmla="*/ 1343025 w 1343025"/>
                  <a:gd name="connsiteY2" fmla="*/ 3096780 h 3096780"/>
                  <a:gd name="connsiteX3" fmla="*/ 0 w 1343025"/>
                  <a:gd name="connsiteY3" fmla="*/ 3096780 h 3096780"/>
                  <a:gd name="connsiteX0" fmla="*/ 0 w 1343025"/>
                  <a:gd name="connsiteY0" fmla="*/ 4068330 h 4068330"/>
                  <a:gd name="connsiteX1" fmla="*/ 57150 w 1343025"/>
                  <a:gd name="connsiteY1" fmla="*/ 0 h 4068330"/>
                  <a:gd name="connsiteX2" fmla="*/ 1343025 w 1343025"/>
                  <a:gd name="connsiteY2" fmla="*/ 4068330 h 4068330"/>
                  <a:gd name="connsiteX3" fmla="*/ 0 w 1343025"/>
                  <a:gd name="connsiteY3" fmla="*/ 4068330 h 4068330"/>
                </a:gdLst>
                <a:ahLst/>
                <a:cxnLst>
                  <a:cxn ang="0">
                    <a:pos x="connsiteX0" y="connsiteY0"/>
                  </a:cxn>
                  <a:cxn ang="0">
                    <a:pos x="connsiteX1" y="connsiteY1"/>
                  </a:cxn>
                  <a:cxn ang="0">
                    <a:pos x="connsiteX2" y="connsiteY2"/>
                  </a:cxn>
                  <a:cxn ang="0">
                    <a:pos x="connsiteX3" y="connsiteY3"/>
                  </a:cxn>
                </a:cxnLst>
                <a:rect l="l" t="t" r="r" b="b"/>
                <a:pathLst>
                  <a:path w="1343025" h="4068330">
                    <a:moveTo>
                      <a:pt x="0" y="4068330"/>
                    </a:moveTo>
                    <a:lnTo>
                      <a:pt x="57150" y="0"/>
                    </a:lnTo>
                    <a:lnTo>
                      <a:pt x="1343025" y="4068330"/>
                    </a:lnTo>
                    <a:lnTo>
                      <a:pt x="0" y="406833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20442" y="382081"/>
              <a:ext cx="6724650" cy="6495401"/>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grpSp>
      <p:sp>
        <p:nvSpPr>
          <p:cNvPr id="15" name="Rectangle 14"/>
          <p:cNvSpPr/>
          <p:nvPr/>
        </p:nvSpPr>
        <p:spPr>
          <a:xfrm>
            <a:off x="8355866" y="2861859"/>
            <a:ext cx="2788391" cy="646331"/>
          </a:xfrm>
          <a:prstGeom prst="rect">
            <a:avLst/>
          </a:prstGeom>
        </p:spPr>
        <p:txBody>
          <a:bodyPr wrap="none">
            <a:spAutoFit/>
          </a:bodyPr>
          <a:lstStyle/>
          <a:p>
            <a:pPr marL="0" marR="0" lvl="0" indent="0" algn="ctr" defTabSz="640943" rtl="0" eaLnBrk="1" fontAlgn="auto" latinLnBrk="0" hangingPunct="1">
              <a:lnSpc>
                <a:spcPct val="100000"/>
              </a:lnSpc>
              <a:spcBef>
                <a:spcPts val="0"/>
              </a:spcBef>
              <a:spcAft>
                <a:spcPts val="0"/>
              </a:spcAft>
              <a:buClrTx/>
              <a:buSzTx/>
              <a:buFontTx/>
              <a:buNone/>
              <a:tabLst/>
              <a:defRPr/>
            </a:pPr>
            <a:r>
              <a:rPr kumimoji="0" lang="en-US" sz="3600" b="0" i="0" u="none" strike="noStrike" kern="1200" cap="all" spc="-150" normalizeH="0" baseline="0" noProof="0" dirty="0" smtClean="0">
                <a:ln>
                  <a:noFill/>
                </a:ln>
                <a:solidFill>
                  <a:srgbClr val="F2F2F2"/>
                </a:solidFill>
                <a:effectLst/>
                <a:uLnTx/>
                <a:uFillTx/>
                <a:latin typeface="Raleway" panose="020B0503030101060003" pitchFamily="34" charset="0"/>
                <a:ea typeface="+mn-ea"/>
                <a:cs typeface="+mn-cs"/>
              </a:rPr>
              <a:t>HK.SHOP.COM</a:t>
            </a:r>
            <a:endParaRPr kumimoji="0" lang="en-US" sz="3600" b="0" i="0" u="none" strike="noStrike" kern="1200" cap="all" spc="-150" normalizeH="0" baseline="0" noProof="0" dirty="0">
              <a:ln>
                <a:noFill/>
              </a:ln>
              <a:solidFill>
                <a:srgbClr val="F2F2F2"/>
              </a:solidFill>
              <a:effectLst/>
              <a:uLnTx/>
              <a:uFillTx/>
              <a:latin typeface="Raleway" panose="020B0503030101060003" pitchFamily="34" charset="0"/>
              <a:ea typeface="+mn-ea"/>
              <a:cs typeface="+mn-cs"/>
            </a:endParaRPr>
          </a:p>
        </p:txBody>
      </p:sp>
      <p:sp>
        <p:nvSpPr>
          <p:cNvPr id="16" name="Rectangle 15"/>
          <p:cNvSpPr/>
          <p:nvPr/>
        </p:nvSpPr>
        <p:spPr>
          <a:xfrm>
            <a:off x="6908067" y="3629780"/>
            <a:ext cx="4686989" cy="830997"/>
          </a:xfrm>
          <a:prstGeom prst="rect">
            <a:avLst/>
          </a:prstGeom>
        </p:spPr>
        <p:txBody>
          <a:bodyPr wrap="none">
            <a:spAutoFit/>
          </a:bodyPr>
          <a:lstStyle/>
          <a:p>
            <a:pPr marL="0" marR="0" lvl="0" indent="0" algn="l" defTabSz="640943" rtl="0" eaLnBrk="1" fontAlgn="auto" latinLnBrk="0" hangingPunct="1">
              <a:lnSpc>
                <a:spcPct val="100000"/>
              </a:lnSpc>
              <a:spcBef>
                <a:spcPts val="0"/>
              </a:spcBef>
              <a:spcAft>
                <a:spcPts val="0"/>
              </a:spcAft>
              <a:buClrTx/>
              <a:buSzTx/>
              <a:buFontTx/>
              <a:buNone/>
              <a:tabLst/>
              <a:defRPr/>
            </a:pPr>
            <a:r>
              <a:rPr kumimoji="0" lang="en-US" altLang="zh-TW" sz="4800" b="0" i="0" u="none" strike="noStrike" kern="1200" cap="all" spc="-150" normalizeH="0" baseline="0" noProof="0" dirty="0" smtClean="0">
                <a:ln>
                  <a:noFill/>
                </a:ln>
                <a:solidFill>
                  <a:srgbClr val="01B08C">
                    <a:lumMod val="60000"/>
                    <a:lumOff val="40000"/>
                  </a:srgbClr>
                </a:solidFill>
                <a:effectLst/>
                <a:uLnTx/>
                <a:uFillTx/>
                <a:latin typeface="微軟正黑體" panose="020B0604030504040204" pitchFamily="34" charset="-120"/>
                <a:ea typeface="微軟正黑體" panose="020B0604030504040204" pitchFamily="34" charset="-120"/>
              </a:rPr>
              <a:t>Partner Store</a:t>
            </a:r>
          </a:p>
        </p:txBody>
      </p:sp>
    </p:spTree>
    <p:extLst>
      <p:ext uri="{BB962C8B-B14F-4D97-AF65-F5344CB8AC3E}">
        <p14:creationId xmlns:p14="http://schemas.microsoft.com/office/powerpoint/2010/main" xmlns="" val="27808364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bivyw\Desktop\confernce temp\41bOOOPIC12_1024.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53274"/>
          <a:stretch/>
        </p:blipFill>
        <p:spPr bwMode="auto">
          <a:xfrm>
            <a:off x="-1" y="0"/>
            <a:ext cx="12233881"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3" descr="O:\BD_SC\Partner store logo\Logo_etc_PS\Brighter Optical\Brighter Optical_logo.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20847" y="3028950"/>
            <a:ext cx="2992182" cy="157626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970337" y="899978"/>
            <a:ext cx="10293202" cy="954107"/>
          </a:xfrm>
          <a:prstGeom prst="rect">
            <a:avLst/>
          </a:prstGeom>
          <a:noFill/>
        </p:spPr>
        <p:txBody>
          <a:bodyPr wrap="none" lIns="91440" tIns="45720" rIns="91440" bIns="45720">
            <a:spAutoFit/>
          </a:bodyPr>
          <a:lstStyle/>
          <a:p>
            <a:pPr algn="ctr"/>
            <a:r>
              <a:rPr lang="en-US" altLang="zh-TW"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Market Hong Kong 2016 (Jan-Aug)</a:t>
            </a:r>
          </a:p>
          <a:p>
            <a:pPr algn="ctr"/>
            <a:r>
              <a:rPr lang="en-US" altLang="zh-TW"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The Highest Sales of Local </a:t>
            </a:r>
            <a:r>
              <a:rPr lang="en-US" altLang="zh-TW" sz="2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Partner Store </a:t>
            </a:r>
            <a:r>
              <a:rPr lang="en-US" altLang="zh-TW"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微軟正黑體" panose="020B0604030504040204" pitchFamily="34" charset="-120"/>
                <a:ea typeface="微軟正黑體" panose="020B0604030504040204" pitchFamily="34" charset="-120"/>
              </a:rPr>
              <a:t>in Health Category</a:t>
            </a:r>
          </a:p>
        </p:txBody>
      </p:sp>
      <p:pic>
        <p:nvPicPr>
          <p:cNvPr id="7" name="Picture 10" descr="C:\Users\bivyw\Desktop\confernce temp\37568a83c93d71a.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10000" b="90000" l="385" r="100000"/>
                    </a14:imgEffect>
                  </a14:imgLayer>
                </a14:imgProps>
              </a:ext>
              <a:ext uri="{28A0092B-C50C-407E-A947-70E740481C1C}">
                <a14:useLocalDpi xmlns:a14="http://schemas.microsoft.com/office/drawing/2010/main" xmlns="" val="0"/>
              </a:ext>
            </a:extLst>
          </a:blip>
          <a:srcRect/>
          <a:stretch>
            <a:fillRect/>
          </a:stretch>
        </p:blipFill>
        <p:spPr bwMode="auto">
          <a:xfrm>
            <a:off x="400049" y="4276048"/>
            <a:ext cx="2581952" cy="25819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107471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170" name="Picture 2" descr="C:\Users\bivyw\Downloads\1024x768-data-out-31-36457936-black-background-image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8"/>
          <p:cNvSpPr txBox="1">
            <a:spLocks/>
          </p:cNvSpPr>
          <p:nvPr/>
        </p:nvSpPr>
        <p:spPr>
          <a:xfrm>
            <a:off x="2028372" y="3429000"/>
            <a:ext cx="7953828" cy="2206166"/>
          </a:xfrm>
          <a:prstGeom prst="rect">
            <a:avLst/>
          </a:prstGeom>
        </p:spPr>
        <p:txBody>
          <a:bodyPr anchor="ctr" anchorCtr="0">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微軟正黑體" panose="020B0604030504040204" pitchFamily="34" charset="-120"/>
                <a:ea typeface="微軟正黑體" panose="020B0604030504040204" pitchFamily="34" charset="-120"/>
                <a:cs typeface="Arial Unicode MS" pitchFamily="34" charset="-120"/>
              </a:rPr>
              <a:t>What are the </a:t>
            </a:r>
            <a:r>
              <a:rPr lang="en-US" altLang="zh-TW" sz="4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微軟正黑體" panose="020B0604030504040204" pitchFamily="34" charset="-120"/>
                <a:ea typeface="微軟正黑體" panose="020B0604030504040204" pitchFamily="34" charset="-120"/>
                <a:cs typeface="Arial Unicode MS" pitchFamily="34" charset="-120"/>
              </a:rPr>
              <a:t>Popular Brands of </a:t>
            </a:r>
          </a:p>
          <a:p>
            <a:pPr algn="ctr"/>
            <a:r>
              <a:rPr lang="en-US" altLang="zh-TW" sz="4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微軟正黑體" panose="020B0604030504040204" pitchFamily="34" charset="-120"/>
                <a:ea typeface="微軟正黑體" panose="020B0604030504040204" pitchFamily="34" charset="-120"/>
                <a:cs typeface="Arial Unicode MS" pitchFamily="34" charset="-120"/>
              </a:rPr>
              <a:t>Partner Stores which will be joining?</a:t>
            </a:r>
            <a:endParaRPr lang="en-US" altLang="zh-TW" sz="4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微軟正黑體" panose="020B0604030504040204" pitchFamily="34" charset="-120"/>
              <a:ea typeface="微軟正黑體" panose="020B0604030504040204" pitchFamily="34" charset="-120"/>
              <a:cs typeface="Arial Unicode MS" pitchFamily="34" charset="-120"/>
            </a:endParaRPr>
          </a:p>
        </p:txBody>
      </p:sp>
    </p:spTree>
    <p:extLst>
      <p:ext uri="{BB962C8B-B14F-4D97-AF65-F5344CB8AC3E}">
        <p14:creationId xmlns:p14="http://schemas.microsoft.com/office/powerpoint/2010/main" xmlns="" val="38315021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C:\Users\bivyw\Desktop\confernce temp\default_desktop_expedi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216" y="0"/>
            <a:ext cx="12200215"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4338" name="Picture 2" descr="C:\Users\bivyw\Desktop\confernce temp\Expedia_logo.svg.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02327" y="428625"/>
            <a:ext cx="5549462" cy="157162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1777066" y="2672452"/>
            <a:ext cx="9010650" cy="2308324"/>
          </a:xfrm>
          <a:prstGeom prst="rect">
            <a:avLst/>
          </a:prstGeom>
          <a:solidFill>
            <a:schemeClr val="bg1">
              <a:alpha val="66000"/>
            </a:schemeClr>
          </a:solidFill>
          <a:effectLst>
            <a:outerShdw blurRad="50800" dist="38100" dir="5400000" algn="t" rotWithShape="0">
              <a:prstClr val="black">
                <a:alpha val="40000"/>
              </a:prstClr>
            </a:outerShdw>
          </a:effectLst>
        </p:spPr>
        <p:txBody>
          <a:bodyPr wrap="square" rtlCol="0">
            <a:spAutoFit/>
          </a:bodyPr>
          <a:lstStyle/>
          <a:p>
            <a:pPr algn="ctr"/>
            <a:r>
              <a:rPr lang="en-US" altLang="zh-TW" sz="2400" b="1" dirty="0" smtClean="0">
                <a:ea typeface="微軟正黑體" panose="020B0604030504040204" pitchFamily="34" charset="-120"/>
              </a:rPr>
              <a:t>[Online Shop]</a:t>
            </a:r>
            <a:endParaRPr lang="en-US" altLang="zh-TW" sz="2400" b="1" dirty="0">
              <a:ea typeface="微軟正黑體" panose="020B0604030504040204" pitchFamily="34" charset="-120"/>
            </a:endParaRPr>
          </a:p>
          <a:p>
            <a:endParaRPr lang="en-US" altLang="zh-TW" sz="2400" b="1" dirty="0">
              <a:ea typeface="微軟正黑體" panose="020B0604030504040204" pitchFamily="34" charset="-120"/>
            </a:endParaRPr>
          </a:p>
          <a:p>
            <a:pPr marL="571500" indent="-571500">
              <a:buFont typeface="Wingdings" panose="05000000000000000000" pitchFamily="2" charset="2"/>
              <a:buChar char="ü"/>
            </a:pPr>
            <a:r>
              <a:rPr lang="en-US" altLang="zh-TW" sz="2400" b="1" dirty="0">
                <a:ea typeface="微軟正黑體" panose="020B0604030504040204" pitchFamily="34" charset="-120"/>
              </a:rPr>
              <a:t>One-stop online travel agency service platform</a:t>
            </a:r>
            <a:endParaRPr lang="en-US" altLang="zh-TW" sz="2400" b="1" dirty="0" smtClean="0">
              <a:ea typeface="微軟正黑體" panose="020B0604030504040204" pitchFamily="34" charset="-120"/>
            </a:endParaRPr>
          </a:p>
          <a:p>
            <a:pPr marL="571500" indent="-571500">
              <a:buFont typeface="Wingdings" panose="05000000000000000000" pitchFamily="2" charset="2"/>
              <a:buChar char="ü"/>
            </a:pPr>
            <a:endParaRPr lang="en-US" altLang="zh-TW" sz="2400" b="1" dirty="0">
              <a:ea typeface="微軟正黑體" panose="020B0604030504040204" pitchFamily="34" charset="-120"/>
            </a:endParaRPr>
          </a:p>
          <a:p>
            <a:pPr marL="571500" indent="-571500">
              <a:buFont typeface="Wingdings" panose="05000000000000000000" pitchFamily="2" charset="2"/>
              <a:buChar char="ü"/>
            </a:pPr>
            <a:r>
              <a:rPr lang="en-US" altLang="zh-TW" sz="2400" b="1" dirty="0">
                <a:ea typeface="微軟正黑體" panose="020B0604030504040204" pitchFamily="34" charset="-120"/>
              </a:rPr>
              <a:t>Offering more than 282,000 hotels, 400 airlines and free-lane packages</a:t>
            </a:r>
            <a:endParaRPr lang="en-US" altLang="zh-TW" sz="2400" b="1" dirty="0" smtClean="0">
              <a:ea typeface="微軟正黑體" panose="020B0604030504040204" pitchFamily="34" charset="-120"/>
            </a:endParaRPr>
          </a:p>
        </p:txBody>
      </p:sp>
    </p:spTree>
    <p:extLst>
      <p:ext uri="{BB962C8B-B14F-4D97-AF65-F5344CB8AC3E}">
        <p14:creationId xmlns:p14="http://schemas.microsoft.com/office/powerpoint/2010/main" xmlns="" val="331270906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Picture 9"/>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730" t="20440" r="15887" b="43110"/>
          <a:stretch/>
        </p:blipFill>
        <p:spPr bwMode="auto">
          <a:xfrm>
            <a:off x="5821" y="3504406"/>
            <a:ext cx="12211050" cy="35042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7" name="Picture 7"/>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val="0"/>
              </a:ext>
            </a:extLst>
          </a:blip>
          <a:srcRect l="16111" t="22667" r="17361" b="46785"/>
          <a:stretch/>
        </p:blipFill>
        <p:spPr bwMode="auto">
          <a:xfrm>
            <a:off x="-19050" y="0"/>
            <a:ext cx="12211050" cy="36766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5821" y="0"/>
            <a:ext cx="12186179" cy="7008636"/>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pic>
        <p:nvPicPr>
          <p:cNvPr id="5128" name="Picture 8" descr="C:\Users\bivyw\Desktop\nov backdrop\ray-ban-sharing-logo.jpg"/>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14667" r="13499"/>
          <a:stretch/>
        </p:blipFill>
        <p:spPr bwMode="auto">
          <a:xfrm>
            <a:off x="4968413" y="565985"/>
            <a:ext cx="2236123" cy="1634289"/>
          </a:xfrm>
          <a:prstGeom prst="roundRect">
            <a:avLst>
              <a:gd name="adj" fmla="val 8594"/>
            </a:avLst>
          </a:prstGeom>
          <a:solidFill>
            <a:srgbClr val="FFFFFF">
              <a:shade val="85000"/>
            </a:srgbClr>
          </a:solidFill>
          <a:ln>
            <a:noFill/>
          </a:ln>
          <a:effectLst/>
          <a:extLst/>
        </p:spPr>
      </p:pic>
      <p:sp>
        <p:nvSpPr>
          <p:cNvPr id="14" name="TextBox 13"/>
          <p:cNvSpPr txBox="1"/>
          <p:nvPr/>
        </p:nvSpPr>
        <p:spPr>
          <a:xfrm>
            <a:off x="2604815" y="2652732"/>
            <a:ext cx="7013062" cy="3046988"/>
          </a:xfrm>
          <a:prstGeom prst="rect">
            <a:avLst/>
          </a:prstGeom>
          <a:solidFill>
            <a:schemeClr val="bg1">
              <a:alpha val="90000"/>
            </a:schemeClr>
          </a:solidFill>
          <a:effectLst>
            <a:outerShdw blurRad="50800" dist="38100" dir="5400000" algn="t" rotWithShape="0">
              <a:prstClr val="black">
                <a:alpha val="40000"/>
              </a:prstClr>
            </a:outerShdw>
          </a:effectLst>
        </p:spPr>
        <p:txBody>
          <a:bodyPr wrap="square" rtlCol="0">
            <a:spAutoFit/>
          </a:bodyPr>
          <a:lstStyle/>
          <a:p>
            <a:pPr algn="ctr"/>
            <a:r>
              <a:rPr lang="en-US" altLang="zh-TW" sz="2400" b="1" dirty="0" smtClean="0">
                <a:ea typeface="微軟正黑體" panose="020B0604030504040204" pitchFamily="34" charset="-120"/>
              </a:rPr>
              <a:t>[Online Shop]</a:t>
            </a:r>
            <a:endParaRPr lang="en-US" altLang="zh-TW" sz="2400" b="1" dirty="0">
              <a:ea typeface="微軟正黑體" panose="020B0604030504040204" pitchFamily="34" charset="-120"/>
            </a:endParaRPr>
          </a:p>
          <a:p>
            <a:pPr marL="571500" indent="-571500">
              <a:buFont typeface="Wingdings" panose="05000000000000000000" pitchFamily="2" charset="2"/>
              <a:buChar char="ü"/>
            </a:pPr>
            <a:endParaRPr lang="en-US" altLang="zh-TW" sz="2400" b="1" dirty="0" smtClean="0">
              <a:solidFill>
                <a:srgbClr val="0070C0"/>
              </a:solidFill>
              <a:ea typeface="微軟正黑體" panose="020B0604030504040204" pitchFamily="34" charset="-120"/>
            </a:endParaRPr>
          </a:p>
          <a:p>
            <a:pPr marL="571500" indent="-571500">
              <a:buFont typeface="Wingdings" panose="05000000000000000000" pitchFamily="2" charset="2"/>
              <a:buChar char="ü"/>
            </a:pPr>
            <a:r>
              <a:rPr lang="en-US" altLang="zh-TW" sz="2400" b="1" dirty="0">
                <a:ea typeface="微軟正黑體" panose="020B0604030504040204" pitchFamily="34" charset="-120"/>
              </a:rPr>
              <a:t>The world's senior market leader glasses, is also the world's highest-selling glasses so far brand</a:t>
            </a:r>
            <a:r>
              <a:rPr lang="en-US" altLang="zh-TW" sz="2400" b="1" dirty="0" smtClean="0">
                <a:ea typeface="微軟正黑體" panose="020B0604030504040204" pitchFamily="34" charset="-120"/>
              </a:rPr>
              <a:t>.</a:t>
            </a:r>
          </a:p>
          <a:p>
            <a:pPr marL="571500" indent="-571500">
              <a:buFont typeface="Wingdings" panose="05000000000000000000" pitchFamily="2" charset="2"/>
              <a:buChar char="ü"/>
            </a:pPr>
            <a:endParaRPr lang="en-US" altLang="zh-TW" sz="2400" b="1" dirty="0">
              <a:ea typeface="微軟正黑體" panose="020B0604030504040204" pitchFamily="34" charset="-120"/>
            </a:endParaRPr>
          </a:p>
          <a:p>
            <a:pPr marL="571500" indent="-571500">
              <a:buFont typeface="Wingdings" panose="05000000000000000000" pitchFamily="2" charset="2"/>
              <a:buChar char="ü"/>
            </a:pPr>
            <a:r>
              <a:rPr lang="en-US" altLang="zh-TW" sz="2400" b="1" dirty="0" smtClean="0">
                <a:ea typeface="微軟正黑體" panose="020B0604030504040204" pitchFamily="34" charset="-120"/>
              </a:rPr>
              <a:t>Ray-Ban </a:t>
            </a:r>
            <a:r>
              <a:rPr lang="en-US" altLang="zh-TW" sz="2400" b="1" dirty="0">
                <a:ea typeface="微軟正黑體" panose="020B0604030504040204" pitchFamily="34" charset="-120"/>
              </a:rPr>
              <a:t>Hong Kong official online shop to </a:t>
            </a:r>
            <a:r>
              <a:rPr lang="en-US" altLang="zh-TW" sz="2400" b="1" dirty="0" smtClean="0">
                <a:ea typeface="微軟正黑體" panose="020B0604030504040204" pitchFamily="34" charset="-120"/>
              </a:rPr>
              <a:t>purchase any </a:t>
            </a:r>
            <a:r>
              <a:rPr lang="en-US" altLang="zh-TW" sz="2400" b="1" dirty="0">
                <a:ea typeface="微軟正黑體" panose="020B0604030504040204" pitchFamily="34" charset="-120"/>
              </a:rPr>
              <a:t>type grid sunglasses, optional different models, lenses</a:t>
            </a:r>
          </a:p>
        </p:txBody>
      </p:sp>
    </p:spTree>
    <p:extLst>
      <p:ext uri="{BB962C8B-B14F-4D97-AF65-F5344CB8AC3E}">
        <p14:creationId xmlns:p14="http://schemas.microsoft.com/office/powerpoint/2010/main" xmlns="" val="610610058"/>
      </p:ext>
    </p:extLst>
  </p:cSld>
  <p:clrMapOvr>
    <a:masterClrMapping/>
  </p:clrMapOvr>
  <mc:AlternateContent xmlns:mc="http://schemas.openxmlformats.org/markup-compatibility/2006">
    <mc:Choice xmlns:p14="http://schemas.microsoft.com/office/powerpoint/2010/main" xmlns="" Requires="p14">
      <p:transition spd="slow" p14:dur="1200">
        <p14:prism dir="u"/>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descr="C:\Users\bivyw\Desktop\confernce temp\539069_10151647887303445_1841310459_n.png"/>
          <p:cNvPicPr>
            <a:picLocks noChangeAspect="1" noChangeArrowheads="1"/>
          </p:cNvPicPr>
          <p:nvPr/>
        </p:nvPicPr>
        <p:blipFill>
          <a:blip r:embed="rId2">
            <a:lum bright="70000" contrast="-70000"/>
            <a:extLst>
              <a:ext uri="{28A0092B-C50C-407E-A947-70E740481C1C}">
                <a14:useLocalDpi xmlns:a14="http://schemas.microsoft.com/office/drawing/2010/main" xmlns="" val="0"/>
              </a:ext>
            </a:extLst>
          </a:blip>
          <a:srcRect/>
          <a:stretch>
            <a:fillRect/>
          </a:stretch>
        </p:blipFill>
        <p:spPr bwMode="auto">
          <a:xfrm>
            <a:off x="0" y="-1"/>
            <a:ext cx="12192000" cy="4512902"/>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C:\Users\bivyw\Desktop\confernce temp\862b68d304a3da869a4538c6149a9182.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5600" b="5600"/>
          <a:stretch/>
        </p:blipFill>
        <p:spPr bwMode="auto">
          <a:xfrm>
            <a:off x="3149600" y="3474720"/>
            <a:ext cx="5080000" cy="3383280"/>
          </a:xfrm>
          <a:prstGeom prst="rect">
            <a:avLst/>
          </a:prstGeom>
          <a:noFill/>
          <a:extLst>
            <a:ext uri="{909E8E84-426E-40DD-AFC4-6F175D3DCCD1}">
              <a14:hiddenFill xmlns:a14="http://schemas.microsoft.com/office/drawing/2010/main" xmlns="">
                <a:solidFill>
                  <a:srgbClr val="FFFFFF"/>
                </a:solidFill>
              </a14:hiddenFill>
            </a:ext>
          </a:extLst>
        </p:spPr>
      </p:pic>
      <p:pic>
        <p:nvPicPr>
          <p:cNvPr id="6149" name="Picture 5" descr="C:\Users\bivyw\Desktop\confernce temp\nike-poster.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6306"/>
          <a:stretch/>
        </p:blipFill>
        <p:spPr bwMode="auto">
          <a:xfrm>
            <a:off x="0" y="3474720"/>
            <a:ext cx="3962400" cy="3383280"/>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C:\Users\bivyw\Desktop\confernce temp\nike_hyperdunk_shoes_by_erdoom-d2zb90c.jpg"/>
          <p:cNvPicPr>
            <a:picLocks noChangeAspect="1" noChangeArrowheads="1"/>
          </p:cNvPicPr>
          <p:nvPr/>
        </p:nvPicPr>
        <p:blipFill rotWithShape="1">
          <a:blip r:embed="rId5">
            <a:extLst>
              <a:ext uri="{28A0092B-C50C-407E-A947-70E740481C1C}">
                <a14:useLocalDpi xmlns:a14="http://schemas.microsoft.com/office/drawing/2010/main" xmlns="" val="0"/>
              </a:ext>
            </a:extLst>
          </a:blip>
          <a:srcRect t="1332"/>
          <a:stretch/>
        </p:blipFill>
        <p:spPr bwMode="auto">
          <a:xfrm>
            <a:off x="7905750" y="3474720"/>
            <a:ext cx="4286250" cy="338328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0" y="-150636"/>
            <a:ext cx="12186179" cy="7008636"/>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8" name="TextBox 7"/>
          <p:cNvSpPr txBox="1"/>
          <p:nvPr/>
        </p:nvSpPr>
        <p:spPr>
          <a:xfrm>
            <a:off x="1855787" y="2734925"/>
            <a:ext cx="8480425" cy="1938992"/>
          </a:xfrm>
          <a:prstGeom prst="rect">
            <a:avLst/>
          </a:prstGeom>
          <a:solidFill>
            <a:schemeClr val="bg1">
              <a:alpha val="90000"/>
            </a:schemeClr>
          </a:solidFill>
          <a:effectLst>
            <a:outerShdw blurRad="50800" dist="38100" dir="5400000" algn="t" rotWithShape="0">
              <a:prstClr val="black">
                <a:alpha val="40000"/>
              </a:prstClr>
            </a:outerShdw>
          </a:effectLst>
        </p:spPr>
        <p:txBody>
          <a:bodyPr wrap="square" rtlCol="0">
            <a:spAutoFit/>
          </a:bodyPr>
          <a:lstStyle/>
          <a:p>
            <a:pPr algn="ctr"/>
            <a:r>
              <a:rPr lang="en-US" altLang="zh-TW" sz="2000" b="1" dirty="0" smtClean="0">
                <a:ea typeface="微軟正黑體" panose="020B0604030504040204" pitchFamily="34" charset="-120"/>
              </a:rPr>
              <a:t>[Online Shop]</a:t>
            </a:r>
            <a:endParaRPr lang="en-US" altLang="zh-TW" sz="2000" b="1" dirty="0">
              <a:ea typeface="微軟正黑體" panose="020B0604030504040204" pitchFamily="34" charset="-120"/>
            </a:endParaRPr>
          </a:p>
          <a:p>
            <a:pPr marL="571500" indent="-571500">
              <a:buFont typeface="Wingdings" panose="05000000000000000000" pitchFamily="2" charset="2"/>
              <a:buChar char="ü"/>
            </a:pPr>
            <a:endParaRPr lang="en-US" altLang="zh-TW" sz="2000" b="1" dirty="0" smtClean="0">
              <a:solidFill>
                <a:srgbClr val="0070C0"/>
              </a:solidFill>
              <a:ea typeface="微軟正黑體" panose="020B0604030504040204" pitchFamily="34" charset="-120"/>
            </a:endParaRPr>
          </a:p>
          <a:p>
            <a:pPr marL="571500" indent="-571500">
              <a:buFont typeface="Wingdings" panose="05000000000000000000" pitchFamily="2" charset="2"/>
              <a:buChar char="ü"/>
            </a:pPr>
            <a:r>
              <a:rPr lang="en-US" altLang="zh-TW" sz="2000" b="1" dirty="0">
                <a:ea typeface="微軟正黑體" panose="020B0604030504040204" pitchFamily="34" charset="-120"/>
              </a:rPr>
              <a:t>The world's leading sports </a:t>
            </a:r>
            <a:r>
              <a:rPr lang="en-US" altLang="zh-TW" sz="2000" b="1" dirty="0" smtClean="0">
                <a:ea typeface="微軟正黑體" panose="020B0604030504040204" pitchFamily="34" charset="-120"/>
              </a:rPr>
              <a:t>brand</a:t>
            </a:r>
          </a:p>
          <a:p>
            <a:pPr marL="571500" indent="-571500">
              <a:buFont typeface="Wingdings" panose="05000000000000000000" pitchFamily="2" charset="2"/>
              <a:buChar char="ü"/>
            </a:pPr>
            <a:endParaRPr lang="en-US" altLang="zh-TW" sz="2000" b="1" dirty="0">
              <a:ea typeface="微軟正黑體" panose="020B0604030504040204" pitchFamily="34" charset="-120"/>
            </a:endParaRPr>
          </a:p>
          <a:p>
            <a:pPr marL="571500" indent="-571500">
              <a:buFont typeface="Wingdings" panose="05000000000000000000" pitchFamily="2" charset="2"/>
              <a:buChar char="ü"/>
            </a:pPr>
            <a:r>
              <a:rPr lang="en-US" altLang="zh-TW" sz="2000" b="1" dirty="0" smtClean="0">
                <a:ea typeface="微軟正黑體" panose="020B0604030504040204" pitchFamily="34" charset="-120"/>
              </a:rPr>
              <a:t>The </a:t>
            </a:r>
            <a:r>
              <a:rPr lang="en-US" altLang="zh-TW" sz="2000" b="1" dirty="0">
                <a:ea typeface="微軟正黑體" panose="020B0604030504040204" pitchFamily="34" charset="-120"/>
              </a:rPr>
              <a:t>main production of sports shoes, sportswear, sporting goods, </a:t>
            </a:r>
            <a:r>
              <a:rPr lang="en-US" altLang="zh-TW" sz="2000" b="1" dirty="0" smtClean="0">
                <a:ea typeface="微軟正黑體" panose="020B0604030504040204" pitchFamily="34" charset="-120"/>
              </a:rPr>
              <a:t>with </a:t>
            </a:r>
            <a:r>
              <a:rPr lang="en-US" altLang="zh-TW" sz="2000" b="1" dirty="0">
                <a:ea typeface="微軟正黑體" panose="020B0604030504040204" pitchFamily="34" charset="-120"/>
              </a:rPr>
              <a:t>their own brand sales, including Nike, Air Jordan, Nike Golf, Team Starter</a:t>
            </a:r>
          </a:p>
        </p:txBody>
      </p:sp>
      <p:grpSp>
        <p:nvGrpSpPr>
          <p:cNvPr id="3" name="Group 2"/>
          <p:cNvGrpSpPr/>
          <p:nvPr/>
        </p:nvGrpSpPr>
        <p:grpSpPr>
          <a:xfrm>
            <a:off x="4498181" y="488911"/>
            <a:ext cx="3195637" cy="1634189"/>
            <a:chOff x="4467224" y="-1581150"/>
            <a:chExt cx="3638550" cy="1860686"/>
          </a:xfrm>
        </p:grpSpPr>
        <p:sp>
          <p:nvSpPr>
            <p:cNvPr id="2" name="Rounded Rectangle 1"/>
            <p:cNvSpPr/>
            <p:nvPr/>
          </p:nvSpPr>
          <p:spPr>
            <a:xfrm>
              <a:off x="4467224" y="-1581150"/>
              <a:ext cx="3638550" cy="18606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Users\bivyw\Desktop\confernce temp\Nike-Logo-Free-PNG-Image.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910137" y="-1368558"/>
              <a:ext cx="2752724" cy="1435502"/>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811189387"/>
      </p:ext>
    </p:extLst>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Users\bivyw\Desktop\confernce temp\400067434picture_name1446719189.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2234" t="2449" r="38883"/>
          <a:stretch/>
        </p:blipFill>
        <p:spPr bwMode="auto">
          <a:xfrm>
            <a:off x="0" y="392112"/>
            <a:ext cx="6096000" cy="531177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0" y="-38100"/>
            <a:ext cx="12298890" cy="6896100"/>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TextBox 4"/>
          <p:cNvSpPr txBox="1"/>
          <p:nvPr/>
        </p:nvSpPr>
        <p:spPr>
          <a:xfrm>
            <a:off x="1667932" y="2615703"/>
            <a:ext cx="8963025" cy="3170099"/>
          </a:xfrm>
          <a:prstGeom prst="rect">
            <a:avLst/>
          </a:prstGeom>
          <a:solidFill>
            <a:schemeClr val="bg1">
              <a:alpha val="89000"/>
            </a:schemeClr>
          </a:solidFill>
          <a:effectLst>
            <a:outerShdw blurRad="50800" dist="38100" dir="5400000" algn="t" rotWithShape="0">
              <a:prstClr val="black">
                <a:alpha val="40000"/>
              </a:prstClr>
            </a:outerShdw>
          </a:effectLst>
        </p:spPr>
        <p:txBody>
          <a:bodyPr wrap="square" rtlCol="0">
            <a:spAutoFit/>
          </a:bodyPr>
          <a:lstStyle/>
          <a:p>
            <a:pPr algn="ctr"/>
            <a:r>
              <a:rPr lang="en-US" altLang="zh-TW" sz="2000" b="1" dirty="0" smtClean="0">
                <a:latin typeface="微軟正黑體" panose="020B0604030504040204" pitchFamily="34" charset="-120"/>
                <a:ea typeface="微軟正黑體" panose="020B0604030504040204" pitchFamily="34" charset="-120"/>
              </a:rPr>
              <a:t>[Online Shop]</a:t>
            </a:r>
            <a:endParaRPr lang="en-US" altLang="zh-TW"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en-US" altLang="zh-TW" sz="2000" b="1" dirty="0" smtClean="0">
              <a:solidFill>
                <a:srgbClr val="0070C0"/>
              </a:solidFill>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en-US" altLang="zh-TW" sz="2000" b="1" dirty="0" smtClean="0">
                <a:latin typeface="微軟正黑體" panose="020B0604030504040204" pitchFamily="34" charset="-120"/>
                <a:ea typeface="微軟正黑體" panose="020B0604030504040204" pitchFamily="34" charset="-120"/>
              </a:rPr>
              <a:t>Asian </a:t>
            </a:r>
            <a:r>
              <a:rPr lang="en-US" altLang="zh-TW" sz="2000" b="1" dirty="0">
                <a:latin typeface="微軟正黑體" panose="020B0604030504040204" pitchFamily="34" charset="-120"/>
                <a:ea typeface="微軟正黑體" panose="020B0604030504040204" pitchFamily="34" charset="-120"/>
              </a:rPr>
              <a:t>cosmetics retail industry </a:t>
            </a:r>
            <a:r>
              <a:rPr lang="en-US" altLang="zh-TW" sz="2000" b="1" dirty="0" smtClean="0">
                <a:latin typeface="微軟正黑體" panose="020B0604030504040204" pitchFamily="34" charset="-120"/>
                <a:ea typeface="微軟正黑體" panose="020B0604030504040204" pitchFamily="34" charset="-120"/>
              </a:rPr>
              <a:t>leader. </a:t>
            </a:r>
            <a:r>
              <a:rPr lang="en-US" altLang="zh-TW" sz="2000" b="1" dirty="0">
                <a:latin typeface="微軟正黑體" panose="020B0604030504040204" pitchFamily="34" charset="-120"/>
                <a:ea typeface="微軟正黑體" panose="020B0604030504040204" pitchFamily="34" charset="-120"/>
              </a:rPr>
              <a:t>To "one-stop cosmetics store" concept, </a:t>
            </a:r>
            <a:r>
              <a:rPr lang="en-US" altLang="zh-TW" sz="2000" b="1" dirty="0" err="1" smtClean="0">
                <a:latin typeface="微軟正黑體" panose="020B0604030504040204" pitchFamily="34" charset="-120"/>
                <a:ea typeface="微軟正黑體" panose="020B0604030504040204" pitchFamily="34" charset="-120"/>
              </a:rPr>
              <a:t>SaSa</a:t>
            </a:r>
            <a:r>
              <a:rPr lang="en-US" altLang="zh-TW" sz="2000" b="1" dirty="0" smtClean="0">
                <a:latin typeface="微軟正黑體" panose="020B0604030504040204" pitchFamily="34" charset="-120"/>
                <a:ea typeface="微軟正黑體" panose="020B0604030504040204" pitchFamily="34" charset="-120"/>
              </a:rPr>
              <a:t> provides </a:t>
            </a:r>
            <a:r>
              <a:rPr lang="en-US" altLang="zh-TW" sz="2000" b="1" dirty="0">
                <a:latin typeface="微軟正黑體" panose="020B0604030504040204" pitchFamily="34" charset="-120"/>
                <a:ea typeface="微軟正黑體" panose="020B0604030504040204" pitchFamily="34" charset="-120"/>
              </a:rPr>
              <a:t>customers with a wide range of quality products.</a:t>
            </a:r>
            <a:endParaRPr lang="en-US" altLang="zh-TW" sz="20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en-US" altLang="zh-TW"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en-US" altLang="zh-TW" sz="2000" b="1" dirty="0" smtClean="0">
                <a:latin typeface="微軟正黑體" panose="020B0604030504040204" pitchFamily="34" charset="-120"/>
                <a:ea typeface="微軟正黑體" panose="020B0604030504040204" pitchFamily="34" charset="-120"/>
              </a:rPr>
              <a:t>Offering more </a:t>
            </a:r>
            <a:r>
              <a:rPr lang="en-US" altLang="zh-TW" sz="2000" b="1" dirty="0">
                <a:latin typeface="微軟正黑體" panose="020B0604030504040204" pitchFamily="34" charset="-120"/>
                <a:ea typeface="微軟正黑體" panose="020B0604030504040204" pitchFamily="34" charset="-120"/>
              </a:rPr>
              <a:t>than 700 branded products, </a:t>
            </a:r>
            <a:r>
              <a:rPr lang="en-US" altLang="zh-TW" sz="2000" b="1" dirty="0" smtClean="0">
                <a:latin typeface="微軟正黑體" panose="020B0604030504040204" pitchFamily="34" charset="-120"/>
                <a:ea typeface="微軟正黑體" panose="020B0604030504040204" pitchFamily="34" charset="-120"/>
              </a:rPr>
              <a:t>in totally more </a:t>
            </a:r>
            <a:r>
              <a:rPr lang="en-US" altLang="zh-TW" sz="2000" b="1" dirty="0">
                <a:latin typeface="微軟正黑體" panose="020B0604030504040204" pitchFamily="34" charset="-120"/>
                <a:ea typeface="微軟正黑體" panose="020B0604030504040204" pitchFamily="34" charset="-120"/>
              </a:rPr>
              <a:t>than 17,000 products, including skin care products, perfumes, cosmetics, hair care and body care products, beauty nutrition food, as well as exclusive brands and exclusive brand-name products</a:t>
            </a:r>
            <a:endParaRPr lang="en-US" altLang="zh-TW" sz="2000" b="1" dirty="0" smtClean="0">
              <a:latin typeface="微軟正黑體" panose="020B0604030504040204" pitchFamily="34" charset="-120"/>
              <a:ea typeface="微軟正黑體" panose="020B0604030504040204" pitchFamily="34" charset="-120"/>
            </a:endParaRPr>
          </a:p>
        </p:txBody>
      </p:sp>
      <p:pic>
        <p:nvPicPr>
          <p:cNvPr id="7" name="Picture 2" descr="C:\Users\bivyw\Desktop\confernce temp\400067434picture_name1446719189.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3475" t="2799" b="68367"/>
          <a:stretch/>
        </p:blipFill>
        <p:spPr bwMode="auto">
          <a:xfrm>
            <a:off x="9886950" y="135234"/>
            <a:ext cx="2114550" cy="1281428"/>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xmlns="" val="610610058"/>
      </p:ext>
    </p:extLst>
  </p:cSld>
  <p:clrMapOvr>
    <a:masterClrMapping/>
  </p:clrMapOvr>
  <mc:AlternateContent xmlns:mc="http://schemas.openxmlformats.org/markup-compatibility/2006">
    <mc:Choice xmlns:p14="http://schemas.microsoft.com/office/powerpoint/2010/main" xmlns="" Requires="p14">
      <p:transition spd="slow" p14:dur="1200">
        <p14:prism dir="d"/>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C:\Users\bivyw\Desktop\confernce temp\harbour_plaza_8_degrees_30062015-18.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4042" r="1229"/>
          <a:stretch/>
        </p:blipFill>
        <p:spPr bwMode="auto">
          <a:xfrm>
            <a:off x="-57150" y="0"/>
            <a:ext cx="12249150" cy="699537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57150" y="277017"/>
            <a:ext cx="12298890" cy="6896100"/>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9" name="TextBox 8"/>
          <p:cNvSpPr txBox="1"/>
          <p:nvPr/>
        </p:nvSpPr>
        <p:spPr>
          <a:xfrm>
            <a:off x="1524000" y="2907851"/>
            <a:ext cx="9131300" cy="2554545"/>
          </a:xfrm>
          <a:prstGeom prst="rect">
            <a:avLst/>
          </a:prstGeom>
          <a:solidFill>
            <a:schemeClr val="bg1">
              <a:alpha val="86000"/>
            </a:schemeClr>
          </a:solidFill>
          <a:effectLst>
            <a:outerShdw blurRad="50800" dist="38100" dir="5400000" algn="t" rotWithShape="0">
              <a:prstClr val="black">
                <a:alpha val="40000"/>
              </a:prstClr>
            </a:outerShdw>
          </a:effectLst>
        </p:spPr>
        <p:txBody>
          <a:bodyPr wrap="square" rtlCol="0">
            <a:spAutoFit/>
          </a:bodyPr>
          <a:lstStyle/>
          <a:p>
            <a:pPr algn="ctr"/>
            <a:r>
              <a:rPr lang="en-US" altLang="zh-TW" sz="2000" b="1" dirty="0" smtClean="0">
                <a:latin typeface="微軟正黑體" panose="020B0604030504040204" pitchFamily="34" charset="-120"/>
                <a:ea typeface="微軟正黑體" panose="020B0604030504040204" pitchFamily="34" charset="-120"/>
              </a:rPr>
              <a:t>[Online Shop]</a:t>
            </a:r>
            <a:endParaRPr lang="en-US" altLang="zh-TW" sz="2000" b="1" dirty="0">
              <a:latin typeface="微軟正黑體" panose="020B0604030504040204" pitchFamily="34" charset="-120"/>
              <a:ea typeface="微軟正黑體" panose="020B0604030504040204" pitchFamily="34" charset="-120"/>
            </a:endParaRPr>
          </a:p>
          <a:p>
            <a:endParaRPr lang="en-US" altLang="zh-TW"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en-US" altLang="zh-TW" sz="2000" b="1" dirty="0" err="1">
                <a:latin typeface="微軟正黑體" panose="020B0604030504040204" pitchFamily="34" charset="-120"/>
                <a:ea typeface="微軟正黑體" panose="020B0604030504040204" pitchFamily="34" charset="-120"/>
              </a:rPr>
              <a:t>Harbour</a:t>
            </a:r>
            <a:r>
              <a:rPr lang="en-US" altLang="zh-TW" sz="2000" b="1" dirty="0">
                <a:latin typeface="微軟正黑體" panose="020B0604030504040204" pitchFamily="34" charset="-120"/>
                <a:ea typeface="微軟正黑體" panose="020B0604030504040204" pitchFamily="34" charset="-120"/>
              </a:rPr>
              <a:t> Plaza 8 Degrees is under </a:t>
            </a:r>
            <a:r>
              <a:rPr lang="en-US" altLang="zh-TW" sz="2000" b="1" dirty="0" err="1">
                <a:latin typeface="微軟正黑體" panose="020B0604030504040204" pitchFamily="34" charset="-120"/>
                <a:ea typeface="微軟正黑體" panose="020B0604030504040204" pitchFamily="34" charset="-120"/>
              </a:rPr>
              <a:t>Harbour</a:t>
            </a:r>
            <a:r>
              <a:rPr lang="en-US" altLang="zh-TW" sz="2000" b="1" dirty="0">
                <a:latin typeface="微軟正黑體" panose="020B0604030504040204" pitchFamily="34" charset="-120"/>
                <a:ea typeface="微軟正黑體" panose="020B0604030504040204" pitchFamily="34" charset="-120"/>
              </a:rPr>
              <a:t> Plaza Hotels and Resorts</a:t>
            </a:r>
          </a:p>
          <a:p>
            <a:pPr marL="571500" indent="-571500">
              <a:buFont typeface="Wingdings" panose="05000000000000000000" pitchFamily="2" charset="2"/>
              <a:buChar char="ü"/>
            </a:pPr>
            <a:endParaRPr lang="en-US" altLang="zh-TW"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en-US" altLang="zh-TW" sz="2000" b="1" dirty="0">
                <a:latin typeface="微軟正黑體" panose="020B0604030504040204" pitchFamily="34" charset="-120"/>
                <a:ea typeface="微軟正黑體" panose="020B0604030504040204" pitchFamily="34" charset="-120"/>
              </a:rPr>
              <a:t>Designs that delight your senses – intimate rooms, luxury hotel suites, a stunning lobby, distinctive restaurants and bar, multi-purpose function rooms and extraordinary facilities – blending comfort, style and convenience. </a:t>
            </a:r>
          </a:p>
        </p:txBody>
      </p:sp>
      <p:pic>
        <p:nvPicPr>
          <p:cNvPr id="9222" name="Picture 6" descr="C:\Users\bivyw\Desktop\confernce temp\Harbour Plaza 8 Degrees Hotel Kowloon logo.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11220" y="394626"/>
            <a:ext cx="2362150" cy="1642531"/>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xmlns="" val="165518387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C:\Users\bivyw\Desktop\confernce temp\harbour_plaza_8_degrees_30062015-18.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4042" r="1229"/>
          <a:stretch/>
        </p:blipFill>
        <p:spPr bwMode="auto">
          <a:xfrm>
            <a:off x="-57150" y="0"/>
            <a:ext cx="12249150" cy="699537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57150" y="277017"/>
            <a:ext cx="12298890" cy="6896100"/>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9" name="TextBox 8"/>
          <p:cNvSpPr txBox="1"/>
          <p:nvPr/>
        </p:nvSpPr>
        <p:spPr>
          <a:xfrm>
            <a:off x="1838325" y="2901052"/>
            <a:ext cx="8458200" cy="3785652"/>
          </a:xfrm>
          <a:prstGeom prst="rect">
            <a:avLst/>
          </a:prstGeom>
          <a:solidFill>
            <a:schemeClr val="bg1">
              <a:alpha val="86000"/>
            </a:schemeClr>
          </a:solidFill>
          <a:effectLst>
            <a:outerShdw blurRad="50800" dist="38100" dir="5400000" algn="t" rotWithShape="0">
              <a:prstClr val="black">
                <a:alpha val="40000"/>
              </a:prstClr>
            </a:outerShdw>
          </a:effectLst>
        </p:spPr>
        <p:txBody>
          <a:bodyPr wrap="square" rtlCol="0">
            <a:spAutoFit/>
          </a:bodyPr>
          <a:lstStyle/>
          <a:p>
            <a:pPr algn="ctr"/>
            <a:r>
              <a:rPr lang="en-US" altLang="zh-TW" sz="2000" b="1" dirty="0" smtClean="0">
                <a:ea typeface="微軟正黑體" panose="020B0604030504040204" pitchFamily="34" charset="-120"/>
              </a:rPr>
              <a:t>8 Degree Café (Lobby)</a:t>
            </a:r>
          </a:p>
          <a:p>
            <a:pPr algn="ctr"/>
            <a:endParaRPr lang="en-US" altLang="zh-TW" sz="2000" b="1" dirty="0">
              <a:ea typeface="微軟正黑體" panose="020B0604030504040204" pitchFamily="34" charset="-120"/>
            </a:endParaRPr>
          </a:p>
          <a:p>
            <a:pPr marL="571500" indent="-571500">
              <a:buFont typeface="Wingdings" panose="05000000000000000000" pitchFamily="2" charset="2"/>
              <a:buChar char="ü"/>
            </a:pPr>
            <a:r>
              <a:rPr lang="en-US" altLang="zh-TW" sz="2000" b="1" dirty="0">
                <a:ea typeface="微軟正黑體" panose="020B0604030504040204" pitchFamily="34" charset="-120"/>
              </a:rPr>
              <a:t>All-You-Can-Eat Dim Sum Lunch Buffet (Monday – Friday, except public holiday) </a:t>
            </a:r>
            <a:r>
              <a:rPr lang="en-US" altLang="zh-TW" sz="2000" b="1" dirty="0" smtClean="0">
                <a:ea typeface="微軟正黑體" panose="020B0604030504040204" pitchFamily="34" charset="-120"/>
              </a:rPr>
              <a:t> : 20% discount off</a:t>
            </a:r>
          </a:p>
          <a:p>
            <a:pPr marL="571500" indent="-571500">
              <a:buFont typeface="Wingdings" panose="05000000000000000000" pitchFamily="2" charset="2"/>
              <a:buChar char="ü"/>
            </a:pPr>
            <a:endParaRPr lang="en-US" altLang="zh-TW" sz="2000" b="1" dirty="0">
              <a:ea typeface="微軟正黑體" panose="020B0604030504040204" pitchFamily="34" charset="-120"/>
            </a:endParaRPr>
          </a:p>
          <a:p>
            <a:pPr marL="571500" indent="-571500">
              <a:buFont typeface="Wingdings" panose="05000000000000000000" pitchFamily="2" charset="2"/>
              <a:buChar char="ü"/>
            </a:pPr>
            <a:r>
              <a:rPr lang="en-US" altLang="zh-TW" sz="2000" b="1" dirty="0">
                <a:ea typeface="微軟正黑體" panose="020B0604030504040204" pitchFamily="34" charset="-120"/>
              </a:rPr>
              <a:t>Afternoon Tea Set</a:t>
            </a:r>
            <a:r>
              <a:rPr lang="zh-TW" altLang="en-US" sz="2000" b="1" dirty="0" smtClean="0">
                <a:ea typeface="微軟正黑體" panose="020B0604030504040204" pitchFamily="34" charset="-120"/>
              </a:rPr>
              <a:t> </a:t>
            </a:r>
            <a:r>
              <a:rPr lang="en-US" altLang="zh-TW" sz="2000" b="1" dirty="0" smtClean="0">
                <a:ea typeface="微軟正黑體" panose="020B0604030504040204" pitchFamily="34" charset="-120"/>
              </a:rPr>
              <a:t>: 20</a:t>
            </a:r>
            <a:r>
              <a:rPr lang="en-US" altLang="zh-TW" sz="2000" b="1" dirty="0">
                <a:ea typeface="微軟正黑體" panose="020B0604030504040204" pitchFamily="34" charset="-120"/>
              </a:rPr>
              <a:t>% discount off</a:t>
            </a:r>
          </a:p>
          <a:p>
            <a:pPr marL="571500" indent="-571500">
              <a:buFont typeface="Wingdings" panose="05000000000000000000" pitchFamily="2" charset="2"/>
              <a:buChar char="ü"/>
            </a:pPr>
            <a:endParaRPr lang="en-US" altLang="zh-TW" sz="2000" b="1" dirty="0">
              <a:ea typeface="微軟正黑體" panose="020B0604030504040204" pitchFamily="34" charset="-120"/>
            </a:endParaRPr>
          </a:p>
          <a:p>
            <a:pPr marL="571500" indent="-571500">
              <a:buFont typeface="Wingdings" panose="05000000000000000000" pitchFamily="2" charset="2"/>
              <a:buChar char="ü"/>
            </a:pPr>
            <a:r>
              <a:rPr lang="it-IT" altLang="zh-TW" sz="2000" b="1" dirty="0">
                <a:ea typeface="微軟正黑體" panose="020B0604030504040204" pitchFamily="34" charset="-120"/>
              </a:rPr>
              <a:t>A la carte Lunch </a:t>
            </a:r>
            <a:r>
              <a:rPr lang="it-IT" altLang="zh-TW" sz="2000" b="1" dirty="0" smtClean="0">
                <a:ea typeface="微軟正黑體" panose="020B0604030504040204" pitchFamily="34" charset="-120"/>
              </a:rPr>
              <a:t>Menu </a:t>
            </a:r>
            <a:r>
              <a:rPr lang="en-US" altLang="zh-TW" sz="2000" b="1" dirty="0">
                <a:ea typeface="微軟正黑體" panose="020B0604030504040204" pitchFamily="34" charset="-120"/>
              </a:rPr>
              <a:t>: </a:t>
            </a:r>
            <a:r>
              <a:rPr lang="en-US" altLang="zh-TW" sz="2000" b="1" dirty="0" smtClean="0">
                <a:ea typeface="微軟正黑體" panose="020B0604030504040204" pitchFamily="34" charset="-120"/>
              </a:rPr>
              <a:t>15% </a:t>
            </a:r>
            <a:r>
              <a:rPr lang="en-US" altLang="zh-TW" sz="2000" b="1" dirty="0">
                <a:ea typeface="微軟正黑體" panose="020B0604030504040204" pitchFamily="34" charset="-120"/>
              </a:rPr>
              <a:t>discount off</a:t>
            </a:r>
          </a:p>
          <a:p>
            <a:pPr marL="571500" indent="-571500">
              <a:buFont typeface="Wingdings" panose="05000000000000000000" pitchFamily="2" charset="2"/>
              <a:buChar char="ü"/>
            </a:pPr>
            <a:endParaRPr lang="en-US" altLang="zh-TW" sz="2000" b="1" dirty="0">
              <a:ea typeface="微軟正黑體" panose="020B0604030504040204" pitchFamily="34" charset="-120"/>
            </a:endParaRPr>
          </a:p>
          <a:p>
            <a:pPr marL="571500" indent="-571500">
              <a:buFont typeface="Wingdings" panose="05000000000000000000" pitchFamily="2" charset="2"/>
              <a:buChar char="ü"/>
            </a:pPr>
            <a:r>
              <a:rPr lang="it-IT" altLang="zh-TW" sz="2000" b="1" dirty="0">
                <a:ea typeface="微軟正黑體" panose="020B0604030504040204" pitchFamily="34" charset="-120"/>
              </a:rPr>
              <a:t>Mango Napoleon 1lb Whole Cake </a:t>
            </a:r>
            <a:r>
              <a:rPr lang="en-US" altLang="zh-TW" sz="2000" b="1" dirty="0">
                <a:ea typeface="微軟正黑體" panose="020B0604030504040204" pitchFamily="34" charset="-120"/>
              </a:rPr>
              <a:t>: : </a:t>
            </a:r>
            <a:r>
              <a:rPr lang="en-US" altLang="zh-TW" sz="2000" b="1" dirty="0" smtClean="0">
                <a:ea typeface="微軟正黑體" panose="020B0604030504040204" pitchFamily="34" charset="-120"/>
              </a:rPr>
              <a:t>15</a:t>
            </a:r>
            <a:r>
              <a:rPr lang="en-US" altLang="zh-TW" sz="2000" b="1" dirty="0">
                <a:ea typeface="微軟正黑體" panose="020B0604030504040204" pitchFamily="34" charset="-120"/>
              </a:rPr>
              <a:t>% discount </a:t>
            </a:r>
            <a:r>
              <a:rPr lang="en-US" altLang="zh-TW" sz="2000" b="1" dirty="0" smtClean="0">
                <a:ea typeface="微軟正黑體" panose="020B0604030504040204" pitchFamily="34" charset="-120"/>
              </a:rPr>
              <a:t>off</a:t>
            </a:r>
          </a:p>
          <a:p>
            <a:pPr marL="571500" indent="-571500">
              <a:buFont typeface="Wingdings" panose="05000000000000000000" pitchFamily="2" charset="2"/>
              <a:buChar char="ü"/>
            </a:pPr>
            <a:endParaRPr lang="en-US" altLang="zh-TW" sz="2000" b="1" dirty="0">
              <a:ea typeface="微軟正黑體" panose="020B0604030504040204" pitchFamily="34" charset="-120"/>
            </a:endParaRPr>
          </a:p>
          <a:p>
            <a:r>
              <a:rPr lang="zh-TW" altLang="en-US" sz="2000" b="1" dirty="0" smtClean="0">
                <a:ea typeface="微軟正黑體" panose="020B0604030504040204" pitchFamily="34" charset="-120"/>
              </a:rPr>
              <a:t>*</a:t>
            </a:r>
            <a:r>
              <a:rPr lang="en-US" altLang="zh-TW" sz="2000" b="1" dirty="0" smtClean="0">
                <a:ea typeface="微軟正黑體" panose="020B0604030504040204" pitchFamily="34" charset="-120"/>
              </a:rPr>
              <a:t>Valid until 31 Mar 2017</a:t>
            </a:r>
            <a:endParaRPr lang="en-US" altLang="zh-TW" sz="2000" b="1" dirty="0">
              <a:ea typeface="微軟正黑體" panose="020B0604030504040204" pitchFamily="34" charset="-120"/>
            </a:endParaRPr>
          </a:p>
        </p:txBody>
      </p:sp>
      <p:pic>
        <p:nvPicPr>
          <p:cNvPr id="9222" name="Picture 6" descr="C:\Users\bivyw\Desktop\confernce temp\Harbour Plaza 8 Degrees Hotel Kowloon logo.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138470" y="444276"/>
            <a:ext cx="1907649" cy="1326492"/>
          </a:xfrm>
          <a:prstGeom prst="roundRect">
            <a:avLst>
              <a:gd name="adj" fmla="val 8594"/>
            </a:avLst>
          </a:prstGeom>
          <a:solidFill>
            <a:srgbClr val="FFFFFF">
              <a:shade val="85000"/>
            </a:srgbClr>
          </a:solidFill>
          <a:ln>
            <a:noFill/>
          </a:ln>
          <a:effectLst/>
          <a:extLst/>
        </p:spPr>
      </p:pic>
      <p:sp>
        <p:nvSpPr>
          <p:cNvPr id="6" name="Rectangle 5"/>
          <p:cNvSpPr/>
          <p:nvPr/>
        </p:nvSpPr>
        <p:spPr>
          <a:xfrm>
            <a:off x="2129895" y="1979007"/>
            <a:ext cx="7924800" cy="646331"/>
          </a:xfrm>
          <a:prstGeom prst="rect">
            <a:avLst/>
          </a:prstGeom>
          <a:noFill/>
        </p:spPr>
        <p:txBody>
          <a:bodyPr wrap="square" lIns="91440" tIns="45720" rIns="91440" bIns="45720">
            <a:spAutoFit/>
          </a:bodyPr>
          <a:lstStyle/>
          <a:p>
            <a:pPr algn="ctr"/>
            <a:r>
              <a:rPr lang="en-US" altLang="zh-TW" sz="3600" b="1" cap="all" dirty="0">
                <a:ln w="9000" cmpd="sng">
                  <a:solidFill>
                    <a:schemeClr val="accent4">
                      <a:shade val="50000"/>
                      <a:satMod val="120000"/>
                    </a:schemeClr>
                  </a:solidFill>
                  <a:prstDash val="solid"/>
                </a:ln>
                <a:effectLst>
                  <a:glow rad="228600">
                    <a:schemeClr val="accent4">
                      <a:satMod val="175000"/>
                      <a:alpha val="40000"/>
                    </a:schemeClr>
                  </a:glow>
                  <a:reflection blurRad="12700" stA="28000" endPos="45000" dist="1000" dir="5400000" sy="-100000" algn="bl" rotWithShape="0"/>
                </a:effectLst>
                <a:latin typeface="微軟正黑體" panose="020B0604030504040204" pitchFamily="34" charset="-120"/>
                <a:ea typeface="微軟正黑體" panose="020B0604030504040204" pitchFamily="34" charset="-120"/>
              </a:rPr>
              <a:t>HKLC 2016 Exclusive offer</a:t>
            </a:r>
          </a:p>
        </p:txBody>
      </p:sp>
      <p:grpSp>
        <p:nvGrpSpPr>
          <p:cNvPr id="7" name="Group 6"/>
          <p:cNvGrpSpPr/>
          <p:nvPr/>
        </p:nvGrpSpPr>
        <p:grpSpPr>
          <a:xfrm>
            <a:off x="9582150" y="4774449"/>
            <a:ext cx="1790700" cy="1666126"/>
            <a:chOff x="9353550" y="5039474"/>
            <a:chExt cx="1790700" cy="1666126"/>
          </a:xfrm>
        </p:grpSpPr>
        <p:sp>
          <p:nvSpPr>
            <p:cNvPr id="8" name="Oval 7"/>
            <p:cNvSpPr/>
            <p:nvPr/>
          </p:nvSpPr>
          <p:spPr>
            <a:xfrm>
              <a:off x="9353550" y="5039474"/>
              <a:ext cx="1790700" cy="166612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429750" y="5272372"/>
              <a:ext cx="1638300" cy="120032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TW" sz="2400" b="1" dirty="0" smtClean="0"/>
                <a:t>3%</a:t>
              </a:r>
              <a:r>
                <a:rPr lang="zh-TW" altLang="en-US" sz="2400" b="1" dirty="0" smtClean="0"/>
                <a:t> </a:t>
              </a:r>
              <a:r>
                <a:rPr lang="en-US" altLang="zh-TW" sz="2400" b="1" dirty="0" smtClean="0"/>
                <a:t>Cashback</a:t>
              </a:r>
            </a:p>
            <a:p>
              <a:pPr algn="ctr"/>
              <a:r>
                <a:rPr lang="en-US" altLang="zh-TW" sz="2400" b="1" dirty="0" smtClean="0"/>
                <a:t>4</a:t>
              </a:r>
              <a:r>
                <a:rPr lang="en-US" altLang="zh-TW" sz="2400" b="1" dirty="0"/>
                <a:t>%</a:t>
              </a:r>
              <a:r>
                <a:rPr lang="zh-TW" altLang="en-US" sz="2400" b="1" dirty="0"/>
                <a:t> </a:t>
              </a:r>
              <a:r>
                <a:rPr lang="en-US" altLang="zh-TW" sz="2400" b="1" dirty="0" smtClean="0"/>
                <a:t>IBV</a:t>
              </a:r>
              <a:endParaRPr lang="en-US" sz="2400" b="1" dirty="0" smtClean="0"/>
            </a:p>
          </p:txBody>
        </p:sp>
      </p:grpSp>
      <p:grpSp>
        <p:nvGrpSpPr>
          <p:cNvPr id="12" name="Group 11"/>
          <p:cNvGrpSpPr/>
          <p:nvPr/>
        </p:nvGrpSpPr>
        <p:grpSpPr>
          <a:xfrm>
            <a:off x="1374804" y="2824459"/>
            <a:ext cx="1828800" cy="398336"/>
            <a:chOff x="1374804" y="2824459"/>
            <a:chExt cx="1828800" cy="398336"/>
          </a:xfrm>
        </p:grpSpPr>
        <p:sp>
          <p:nvSpPr>
            <p:cNvPr id="13" name="Rectangle 12"/>
            <p:cNvSpPr/>
            <p:nvPr/>
          </p:nvSpPr>
          <p:spPr>
            <a:xfrm rot="20511178">
              <a:off x="1374804" y="2824459"/>
              <a:ext cx="1828800" cy="398336"/>
            </a:xfrm>
            <a:prstGeom prst="rect">
              <a:avLst/>
            </a:prstGeom>
            <a:solidFill>
              <a:srgbClr val="00B050"/>
            </a:solidFill>
            <a:ln w="571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20536175">
              <a:off x="1499090" y="2830428"/>
              <a:ext cx="1700257" cy="369332"/>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lgn="ctr">
                <a:buFont typeface="Arial"/>
                <a:buNone/>
              </a:pPr>
              <a:r>
                <a:rPr lang="en-US" altLang="zh-TW" dirty="0" smtClean="0">
                  <a:latin typeface="微軟正黑體" panose="020B0604030504040204" pitchFamily="34" charset="-120"/>
                  <a:ea typeface="微軟正黑體" panose="020B0604030504040204" pitchFamily="34" charset="-120"/>
                </a:rPr>
                <a:t>Coming Soon</a:t>
              </a:r>
              <a:endParaRPr lang="en-US" dirty="0" smtClean="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372978190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xmlns="">
                  <a14:imgLayer r:embed="rId3">
                    <a14:imgEffect>
                      <a14:saturation sat="66000"/>
                    </a14:imgEffect>
                  </a14:imgLayer>
                </a14:imgProps>
              </a:ext>
              <a:ext uri="{28A0092B-C50C-407E-A947-70E740481C1C}">
                <a14:useLocalDpi xmlns:a14="http://schemas.microsoft.com/office/drawing/2010/main" xmlns="" val="0"/>
              </a:ext>
            </a:extLst>
          </a:blip>
          <a:srcRect l="2747" t="18270" r="1" b="8044"/>
          <a:stretch/>
        </p:blipFill>
        <p:spPr bwMode="auto">
          <a:xfrm>
            <a:off x="0" y="1"/>
            <a:ext cx="12192000"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Rectangle 16"/>
          <p:cNvSpPr/>
          <p:nvPr/>
        </p:nvSpPr>
        <p:spPr>
          <a:xfrm>
            <a:off x="-53445" y="447675"/>
            <a:ext cx="12298890" cy="6896100"/>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pic>
        <p:nvPicPr>
          <p:cNvPr id="1026" name="Picture 2" descr="C:\Users\bivyw\Desktop\confernce temp\Sprite-logo-old.pn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0755" t="15961" r="10298" b="2975"/>
          <a:stretch/>
        </p:blipFill>
        <p:spPr bwMode="auto">
          <a:xfrm>
            <a:off x="3428068" y="2540252"/>
            <a:ext cx="1232075" cy="9488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7" name="Picture 3" descr="C:\Users\bivyw\Desktop\confernce temp\1920px_Coca_Cola_logo.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817711" y="2659950"/>
            <a:ext cx="1387329" cy="797714"/>
          </a:xfrm>
          <a:prstGeom prst="roundRect">
            <a:avLst>
              <a:gd name="adj" fmla="val 8594"/>
            </a:avLst>
          </a:prstGeom>
          <a:solidFill>
            <a:srgbClr val="FFFFFF">
              <a:shade val="85000"/>
            </a:srgbClr>
          </a:solidFill>
          <a:ln>
            <a:noFill/>
          </a:ln>
          <a:effectLst/>
          <a:extLst/>
        </p:spPr>
      </p:pic>
      <p:pic>
        <p:nvPicPr>
          <p:cNvPr id="1028" name="Picture 4" descr="C:\Users\bivyw\Desktop\confernce temp\free-vector-perrier-3_054312_perrier-3.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687426" y="4116531"/>
            <a:ext cx="1071562" cy="1071562"/>
          </a:xfrm>
          <a:prstGeom prst="roundRect">
            <a:avLst>
              <a:gd name="adj" fmla="val 8594"/>
            </a:avLst>
          </a:prstGeom>
          <a:solidFill>
            <a:srgbClr val="FFFFFF">
              <a:shade val="85000"/>
            </a:srgbClr>
          </a:solidFill>
          <a:ln>
            <a:noFill/>
          </a:ln>
          <a:effectLst/>
          <a:extLst/>
        </p:spPr>
      </p:pic>
      <p:pic>
        <p:nvPicPr>
          <p:cNvPr id="1029" name="Picture 5" descr="C:\Users\bivyw\Desktop\confernce temp\drop_icon.jpg"/>
          <p:cNvPicPr>
            <a:picLocks noChangeAspect="1" noChangeArrowheads="1"/>
          </p:cNvPicPr>
          <p:nvPr/>
        </p:nvPicPr>
        <p:blipFill rotWithShape="1">
          <a:blip r:embed="rId7">
            <a:extLst>
              <a:ext uri="{28A0092B-C50C-407E-A947-70E740481C1C}">
                <a14:useLocalDpi xmlns:a14="http://schemas.microsoft.com/office/drawing/2010/main" xmlns="" val="0"/>
              </a:ext>
            </a:extLst>
          </a:blip>
          <a:srcRect b="17413"/>
          <a:stretch/>
        </p:blipFill>
        <p:spPr bwMode="auto">
          <a:xfrm>
            <a:off x="6436444" y="4125263"/>
            <a:ext cx="966930" cy="1054097"/>
          </a:xfrm>
          <a:prstGeom prst="roundRect">
            <a:avLst>
              <a:gd name="adj" fmla="val 8594"/>
            </a:avLst>
          </a:prstGeom>
          <a:solidFill>
            <a:srgbClr val="FFFFFF">
              <a:shade val="85000"/>
            </a:srgbClr>
          </a:solidFill>
          <a:ln>
            <a:noFill/>
          </a:ln>
          <a:effectLst/>
          <a:extLst/>
        </p:spPr>
      </p:pic>
      <p:pic>
        <p:nvPicPr>
          <p:cNvPr id="1030" name="Picture 6" descr="C:\Users\bivyw\Desktop\confernce temp\dr_pack_oil_1img_b.jpg"/>
          <p:cNvPicPr>
            <a:picLocks noChangeAspect="1" noChangeArrowheads="1"/>
          </p:cNvPicPr>
          <p:nvPr/>
        </p:nvPicPr>
        <p:blipFill rotWithShape="1">
          <a:blip r:embed="rId8">
            <a:extLst>
              <a:ext uri="{28A0092B-C50C-407E-A947-70E740481C1C}">
                <a14:useLocalDpi xmlns:a14="http://schemas.microsoft.com/office/drawing/2010/main" xmlns="" val="0"/>
              </a:ext>
            </a:extLst>
          </a:blip>
          <a:srcRect l="5646" r="8273"/>
          <a:stretch/>
        </p:blipFill>
        <p:spPr bwMode="auto">
          <a:xfrm>
            <a:off x="8623607" y="2454274"/>
            <a:ext cx="1371600" cy="993777"/>
          </a:xfrm>
          <a:prstGeom prst="roundRect">
            <a:avLst>
              <a:gd name="adj" fmla="val 8594"/>
            </a:avLst>
          </a:prstGeom>
          <a:solidFill>
            <a:srgbClr val="FFFFFF">
              <a:shade val="85000"/>
            </a:srgbClr>
          </a:solidFill>
          <a:ln>
            <a:noFill/>
          </a:ln>
          <a:effectLst/>
          <a:extLst/>
        </p:spPr>
      </p:pic>
      <p:pic>
        <p:nvPicPr>
          <p:cNvPr id="1031" name="Picture 7" descr="C:\Users\bivyw\Desktop\confernce temp\金宝汤公司.gif"/>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072749" y="1450654"/>
            <a:ext cx="1587394" cy="578682"/>
          </a:xfrm>
          <a:prstGeom prst="roundRect">
            <a:avLst>
              <a:gd name="adj" fmla="val 8594"/>
            </a:avLst>
          </a:prstGeom>
          <a:solidFill>
            <a:srgbClr val="FFFFFF">
              <a:shade val="85000"/>
            </a:srgbClr>
          </a:solidFill>
          <a:ln>
            <a:noFill/>
          </a:ln>
          <a:effectLst/>
          <a:extLst/>
        </p:spPr>
      </p:pic>
      <p:pic>
        <p:nvPicPr>
          <p:cNvPr id="1033" name="Picture 9" descr="C:\Users\bivyw\Desktop\confernce temp\Kimberly-Clark-Huggies-Logo.jp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1500240" y="2600744"/>
            <a:ext cx="1276349" cy="888339"/>
          </a:xfrm>
          <a:prstGeom prst="roundRect">
            <a:avLst>
              <a:gd name="adj" fmla="val 8594"/>
            </a:avLst>
          </a:prstGeom>
          <a:solidFill>
            <a:srgbClr val="FFFFFF">
              <a:shade val="85000"/>
            </a:srgbClr>
          </a:solidFill>
          <a:ln>
            <a:noFill/>
          </a:ln>
          <a:effectLst/>
          <a:extLst/>
        </p:spPr>
      </p:pic>
      <p:pic>
        <p:nvPicPr>
          <p:cNvPr id="1034" name="Picture 10" descr="C:\Users\bivyw\Desktop\confernce temp\Dettol_Logo.jpg"/>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5040729" y="4116531"/>
            <a:ext cx="847724" cy="1076475"/>
          </a:xfrm>
          <a:prstGeom prst="roundRect">
            <a:avLst>
              <a:gd name="adj" fmla="val 8594"/>
            </a:avLst>
          </a:prstGeom>
          <a:solidFill>
            <a:srgbClr val="FFFFFF">
              <a:shade val="85000"/>
            </a:srgbClr>
          </a:solidFill>
          <a:ln>
            <a:noFill/>
          </a:ln>
          <a:effectLst/>
          <a:extLst/>
        </p:spPr>
      </p:pic>
      <p:pic>
        <p:nvPicPr>
          <p:cNvPr id="1035" name="Picture 11" descr="C:\Users\bivyw\Desktop\confernce temp\Dove-logo-logotype-1024x768.png"/>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3209977" y="4123268"/>
            <a:ext cx="1477435" cy="1108076"/>
          </a:xfrm>
          <a:prstGeom prst="roundRect">
            <a:avLst>
              <a:gd name="adj" fmla="val 8594"/>
            </a:avLst>
          </a:prstGeom>
          <a:solidFill>
            <a:srgbClr val="FFFFFF">
              <a:shade val="85000"/>
            </a:srgbClr>
          </a:solidFill>
          <a:ln>
            <a:noFill/>
          </a:ln>
          <a:effectLst/>
          <a:extLst/>
        </p:spPr>
      </p:pic>
      <p:pic>
        <p:nvPicPr>
          <p:cNvPr id="1036" name="Picture 12" descr="C:\Users\bivyw\Desktop\confernce temp\img.jpg"/>
          <p:cNvPicPr>
            <a:picLocks noChangeAspect="1" noChangeArrowheads="1"/>
          </p:cNvPicPr>
          <p:nvPr/>
        </p:nvPicPr>
        <p:blipFill rotWithShape="1">
          <a:blip r:embed="rId13">
            <a:extLst>
              <a:ext uri="{28A0092B-C50C-407E-A947-70E740481C1C}">
                <a14:useLocalDpi xmlns:a14="http://schemas.microsoft.com/office/drawing/2010/main" xmlns="" val="0"/>
              </a:ext>
            </a:extLst>
          </a:blip>
          <a:srcRect t="31894" b="22827"/>
          <a:stretch/>
        </p:blipFill>
        <p:spPr bwMode="auto">
          <a:xfrm>
            <a:off x="5138401" y="1445296"/>
            <a:ext cx="1146640" cy="519193"/>
          </a:xfrm>
          <a:prstGeom prst="roundRect">
            <a:avLst>
              <a:gd name="adj" fmla="val 8594"/>
            </a:avLst>
          </a:prstGeom>
          <a:solidFill>
            <a:srgbClr val="FFFFFF">
              <a:shade val="85000"/>
            </a:srgbClr>
          </a:solidFill>
          <a:ln>
            <a:noFill/>
          </a:ln>
          <a:effectLst/>
          <a:extLst/>
        </p:spPr>
      </p:pic>
      <p:grpSp>
        <p:nvGrpSpPr>
          <p:cNvPr id="7" name="Group 6"/>
          <p:cNvGrpSpPr/>
          <p:nvPr/>
        </p:nvGrpSpPr>
        <p:grpSpPr>
          <a:xfrm>
            <a:off x="5063675" y="2467185"/>
            <a:ext cx="1389399" cy="1024160"/>
            <a:chOff x="-1334037" y="2581277"/>
            <a:chExt cx="1105437" cy="814845"/>
          </a:xfrm>
        </p:grpSpPr>
        <p:sp>
          <p:nvSpPr>
            <p:cNvPr id="6" name="Rounded Rectangle 5"/>
            <p:cNvSpPr/>
            <p:nvPr/>
          </p:nvSpPr>
          <p:spPr>
            <a:xfrm>
              <a:off x="-1334037" y="2581277"/>
              <a:ext cx="1105437" cy="8148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C:\Users\bivyw\Desktop\confernce temp\Vinda.png"/>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1283237" y="2636837"/>
              <a:ext cx="995184" cy="69532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 name="Group 7"/>
          <p:cNvGrpSpPr/>
          <p:nvPr/>
        </p:nvGrpSpPr>
        <p:grpSpPr>
          <a:xfrm>
            <a:off x="7754051" y="4133930"/>
            <a:ext cx="1105437" cy="1036765"/>
            <a:chOff x="12254969" y="1433386"/>
            <a:chExt cx="1105437" cy="1036765"/>
          </a:xfrm>
        </p:grpSpPr>
        <p:sp>
          <p:nvSpPr>
            <p:cNvPr id="21" name="Rounded Rectangle 20"/>
            <p:cNvSpPr/>
            <p:nvPr/>
          </p:nvSpPr>
          <p:spPr>
            <a:xfrm>
              <a:off x="12254969" y="1433386"/>
              <a:ext cx="1105437" cy="10367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7" name="Picture 13" descr="C:\Users\bivyw\Desktop\confernce temp\Vita_logo.png"/>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12292537" y="1517587"/>
              <a:ext cx="1066799" cy="868362"/>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38" name="Picture 14" descr="C:\Users\bivyw\Desktop\confernce temp\01300311922685132505395384867.jpg"/>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6887433" y="1450654"/>
            <a:ext cx="1076869" cy="611114"/>
          </a:xfrm>
          <a:prstGeom prst="roundRect">
            <a:avLst>
              <a:gd name="adj" fmla="val 8594"/>
            </a:avLst>
          </a:prstGeom>
          <a:solidFill>
            <a:srgbClr val="FFFFFF">
              <a:shade val="85000"/>
            </a:srgbClr>
          </a:solidFill>
          <a:ln>
            <a:noFill/>
          </a:ln>
          <a:effectLst/>
          <a:extLst/>
        </p:spPr>
      </p:pic>
      <p:pic>
        <p:nvPicPr>
          <p:cNvPr id="2" name="Picture 2" descr="C:\Users\bivyw\Desktop\confernce temp\shiqiumai_1423650274984.jpg"/>
          <p:cNvPicPr>
            <a:picLocks noChangeAspect="1" noChangeArrowheads="1"/>
          </p:cNvPicPr>
          <p:nvPr/>
        </p:nvPicPr>
        <p:blipFill>
          <a:blip r:embed="rId17">
            <a:extLst>
              <a:ext uri="{28A0092B-C50C-407E-A947-70E740481C1C}">
                <a14:useLocalDpi xmlns:a14="http://schemas.microsoft.com/office/drawing/2010/main" xmlns="" val="0"/>
              </a:ext>
            </a:extLst>
          </a:blip>
          <a:srcRect/>
          <a:stretch>
            <a:fillRect/>
          </a:stretch>
        </p:blipFill>
        <p:spPr bwMode="auto">
          <a:xfrm>
            <a:off x="8442178" y="1355496"/>
            <a:ext cx="1031465" cy="655660"/>
          </a:xfrm>
          <a:prstGeom prst="roundRect">
            <a:avLst>
              <a:gd name="adj" fmla="val 8594"/>
            </a:avLst>
          </a:prstGeom>
          <a:solidFill>
            <a:srgbClr val="FFFFFF">
              <a:shade val="85000"/>
            </a:srgbClr>
          </a:solidFill>
          <a:ln>
            <a:noFill/>
          </a:ln>
          <a:effectLst/>
          <a:extLst/>
        </p:spPr>
      </p:pic>
      <p:pic>
        <p:nvPicPr>
          <p:cNvPr id="3" name="Picture 3" descr="C:\Users\bivyw\Desktop\confernce temp\112logo1.jpg"/>
          <p:cNvPicPr>
            <a:picLocks noChangeAspect="1" noChangeArrowheads="1"/>
          </p:cNvPicPr>
          <p:nvPr/>
        </p:nvPicPr>
        <p:blipFill>
          <a:blip r:embed="rId18">
            <a:extLst>
              <a:ext uri="{28A0092B-C50C-407E-A947-70E740481C1C}">
                <a14:useLocalDpi xmlns:a14="http://schemas.microsoft.com/office/drawing/2010/main" xmlns="" val="0"/>
              </a:ext>
            </a:extLst>
          </a:blip>
          <a:srcRect/>
          <a:stretch>
            <a:fillRect/>
          </a:stretch>
        </p:blipFill>
        <p:spPr bwMode="auto">
          <a:xfrm>
            <a:off x="9128439" y="4218131"/>
            <a:ext cx="1358800" cy="861479"/>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xmlns="" val="189127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anim calcmode="lin" valueType="num">
                                      <p:cBhvr>
                                        <p:cTn id="8" dur="500" fill="hold"/>
                                        <p:tgtEl>
                                          <p:spTgt spid="1031"/>
                                        </p:tgtEl>
                                        <p:attrNameLst>
                                          <p:attrName>ppt_x</p:attrName>
                                        </p:attrNameLst>
                                      </p:cBhvr>
                                      <p:tavLst>
                                        <p:tav tm="0">
                                          <p:val>
                                            <p:strVal val="#ppt_x"/>
                                          </p:val>
                                        </p:tav>
                                        <p:tav tm="100000">
                                          <p:val>
                                            <p:strVal val="#ppt_x"/>
                                          </p:val>
                                        </p:tav>
                                      </p:tavLst>
                                    </p:anim>
                                    <p:anim calcmode="lin" valueType="num">
                                      <p:cBhvr>
                                        <p:cTn id="9" dur="500" fill="hold"/>
                                        <p:tgtEl>
                                          <p:spTgt spid="10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036"/>
                                        </p:tgtEl>
                                        <p:attrNameLst>
                                          <p:attrName>style.visibility</p:attrName>
                                        </p:attrNameLst>
                                      </p:cBhvr>
                                      <p:to>
                                        <p:strVal val="visible"/>
                                      </p:to>
                                    </p:set>
                                    <p:animEffect transition="in" filter="fade">
                                      <p:cBhvr>
                                        <p:cTn id="13" dur="500"/>
                                        <p:tgtEl>
                                          <p:spTgt spid="1036"/>
                                        </p:tgtEl>
                                      </p:cBhvr>
                                    </p:animEffect>
                                    <p:anim calcmode="lin" valueType="num">
                                      <p:cBhvr>
                                        <p:cTn id="14" dur="500" fill="hold"/>
                                        <p:tgtEl>
                                          <p:spTgt spid="1036"/>
                                        </p:tgtEl>
                                        <p:attrNameLst>
                                          <p:attrName>ppt_x</p:attrName>
                                        </p:attrNameLst>
                                      </p:cBhvr>
                                      <p:tavLst>
                                        <p:tav tm="0">
                                          <p:val>
                                            <p:strVal val="#ppt_x"/>
                                          </p:val>
                                        </p:tav>
                                        <p:tav tm="100000">
                                          <p:val>
                                            <p:strVal val="#ppt_x"/>
                                          </p:val>
                                        </p:tav>
                                      </p:tavLst>
                                    </p:anim>
                                    <p:anim calcmode="lin" valueType="num">
                                      <p:cBhvr>
                                        <p:cTn id="15" dur="500" fill="hold"/>
                                        <p:tgtEl>
                                          <p:spTgt spid="103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38"/>
                                        </p:tgtEl>
                                        <p:attrNameLst>
                                          <p:attrName>style.visibility</p:attrName>
                                        </p:attrNameLst>
                                      </p:cBhvr>
                                      <p:to>
                                        <p:strVal val="visible"/>
                                      </p:to>
                                    </p:set>
                                    <p:animEffect transition="in" filter="fade">
                                      <p:cBhvr>
                                        <p:cTn id="19" dur="500"/>
                                        <p:tgtEl>
                                          <p:spTgt spid="1038"/>
                                        </p:tgtEl>
                                      </p:cBhvr>
                                    </p:animEffect>
                                    <p:anim calcmode="lin" valueType="num">
                                      <p:cBhvr>
                                        <p:cTn id="20" dur="500" fill="hold"/>
                                        <p:tgtEl>
                                          <p:spTgt spid="1038"/>
                                        </p:tgtEl>
                                        <p:attrNameLst>
                                          <p:attrName>ppt_x</p:attrName>
                                        </p:attrNameLst>
                                      </p:cBhvr>
                                      <p:tavLst>
                                        <p:tav tm="0">
                                          <p:val>
                                            <p:strVal val="#ppt_x"/>
                                          </p:val>
                                        </p:tav>
                                        <p:tav tm="100000">
                                          <p:val>
                                            <p:strVal val="#ppt_x"/>
                                          </p:val>
                                        </p:tav>
                                      </p:tavLst>
                                    </p:anim>
                                    <p:anim calcmode="lin" valueType="num">
                                      <p:cBhvr>
                                        <p:cTn id="21" dur="500" fill="hold"/>
                                        <p:tgtEl>
                                          <p:spTgt spid="103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anim calcmode="lin" valueType="num">
                                      <p:cBhvr>
                                        <p:cTn id="26" dur="500" fill="hold"/>
                                        <p:tgtEl>
                                          <p:spTgt spid="2"/>
                                        </p:tgtEl>
                                        <p:attrNameLst>
                                          <p:attrName>ppt_x</p:attrName>
                                        </p:attrNameLst>
                                      </p:cBhvr>
                                      <p:tavLst>
                                        <p:tav tm="0">
                                          <p:val>
                                            <p:strVal val="#ppt_x"/>
                                          </p:val>
                                        </p:tav>
                                        <p:tav tm="100000">
                                          <p:val>
                                            <p:strVal val="#ppt_x"/>
                                          </p:val>
                                        </p:tav>
                                      </p:tavLst>
                                    </p:anim>
                                    <p:anim calcmode="lin" valueType="num">
                                      <p:cBhvr>
                                        <p:cTn id="27" dur="5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033"/>
                                        </p:tgtEl>
                                        <p:attrNameLst>
                                          <p:attrName>style.visibility</p:attrName>
                                        </p:attrNameLst>
                                      </p:cBhvr>
                                      <p:to>
                                        <p:strVal val="visible"/>
                                      </p:to>
                                    </p:set>
                                    <p:animEffect transition="in" filter="fade">
                                      <p:cBhvr>
                                        <p:cTn id="31" dur="500"/>
                                        <p:tgtEl>
                                          <p:spTgt spid="1033"/>
                                        </p:tgtEl>
                                      </p:cBhvr>
                                    </p:animEffect>
                                    <p:anim calcmode="lin" valueType="num">
                                      <p:cBhvr>
                                        <p:cTn id="32" dur="500" fill="hold"/>
                                        <p:tgtEl>
                                          <p:spTgt spid="1033"/>
                                        </p:tgtEl>
                                        <p:attrNameLst>
                                          <p:attrName>ppt_x</p:attrName>
                                        </p:attrNameLst>
                                      </p:cBhvr>
                                      <p:tavLst>
                                        <p:tav tm="0">
                                          <p:val>
                                            <p:strVal val="#ppt_x"/>
                                          </p:val>
                                        </p:tav>
                                        <p:tav tm="100000">
                                          <p:val>
                                            <p:strVal val="#ppt_x"/>
                                          </p:val>
                                        </p:tav>
                                      </p:tavLst>
                                    </p:anim>
                                    <p:anim calcmode="lin" valueType="num">
                                      <p:cBhvr>
                                        <p:cTn id="33" dur="500" fill="hold"/>
                                        <p:tgtEl>
                                          <p:spTgt spid="1033"/>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anim calcmode="lin" valueType="num">
                                      <p:cBhvr>
                                        <p:cTn id="38" dur="500" fill="hold"/>
                                        <p:tgtEl>
                                          <p:spTgt spid="1026"/>
                                        </p:tgtEl>
                                        <p:attrNameLst>
                                          <p:attrName>ppt_x</p:attrName>
                                        </p:attrNameLst>
                                      </p:cBhvr>
                                      <p:tavLst>
                                        <p:tav tm="0">
                                          <p:val>
                                            <p:strVal val="#ppt_x"/>
                                          </p:val>
                                        </p:tav>
                                        <p:tav tm="100000">
                                          <p:val>
                                            <p:strVal val="#ppt_x"/>
                                          </p:val>
                                        </p:tav>
                                      </p:tavLst>
                                    </p:anim>
                                    <p:anim calcmode="lin" valueType="num">
                                      <p:cBhvr>
                                        <p:cTn id="39" dur="500" fill="hold"/>
                                        <p:tgtEl>
                                          <p:spTgt spid="1026"/>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anim calcmode="lin" valueType="num">
                                      <p:cBhvr>
                                        <p:cTn id="44" dur="500" fill="hold"/>
                                        <p:tgtEl>
                                          <p:spTgt spid="7"/>
                                        </p:tgtEl>
                                        <p:attrNameLst>
                                          <p:attrName>ppt_x</p:attrName>
                                        </p:attrNameLst>
                                      </p:cBhvr>
                                      <p:tavLst>
                                        <p:tav tm="0">
                                          <p:val>
                                            <p:strVal val="#ppt_x"/>
                                          </p:val>
                                        </p:tav>
                                        <p:tav tm="100000">
                                          <p:val>
                                            <p:strVal val="#ppt_x"/>
                                          </p:val>
                                        </p:tav>
                                      </p:tavLst>
                                    </p:anim>
                                    <p:anim calcmode="lin" valueType="num">
                                      <p:cBhvr>
                                        <p:cTn id="45" dur="500" fill="hold"/>
                                        <p:tgtEl>
                                          <p:spTgt spid="7"/>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1027"/>
                                        </p:tgtEl>
                                        <p:attrNameLst>
                                          <p:attrName>style.visibility</p:attrName>
                                        </p:attrNameLst>
                                      </p:cBhvr>
                                      <p:to>
                                        <p:strVal val="visible"/>
                                      </p:to>
                                    </p:set>
                                    <p:animEffect transition="in" filter="fade">
                                      <p:cBhvr>
                                        <p:cTn id="49" dur="500"/>
                                        <p:tgtEl>
                                          <p:spTgt spid="1027"/>
                                        </p:tgtEl>
                                      </p:cBhvr>
                                    </p:animEffect>
                                    <p:anim calcmode="lin" valueType="num">
                                      <p:cBhvr>
                                        <p:cTn id="50" dur="500" fill="hold"/>
                                        <p:tgtEl>
                                          <p:spTgt spid="1027"/>
                                        </p:tgtEl>
                                        <p:attrNameLst>
                                          <p:attrName>ppt_x</p:attrName>
                                        </p:attrNameLst>
                                      </p:cBhvr>
                                      <p:tavLst>
                                        <p:tav tm="0">
                                          <p:val>
                                            <p:strVal val="#ppt_x"/>
                                          </p:val>
                                        </p:tav>
                                        <p:tav tm="100000">
                                          <p:val>
                                            <p:strVal val="#ppt_x"/>
                                          </p:val>
                                        </p:tav>
                                      </p:tavLst>
                                    </p:anim>
                                    <p:anim calcmode="lin" valueType="num">
                                      <p:cBhvr>
                                        <p:cTn id="51" dur="500" fill="hold"/>
                                        <p:tgtEl>
                                          <p:spTgt spid="1027"/>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1030"/>
                                        </p:tgtEl>
                                        <p:attrNameLst>
                                          <p:attrName>style.visibility</p:attrName>
                                        </p:attrNameLst>
                                      </p:cBhvr>
                                      <p:to>
                                        <p:strVal val="visible"/>
                                      </p:to>
                                    </p:set>
                                    <p:animEffect transition="in" filter="fade">
                                      <p:cBhvr>
                                        <p:cTn id="55" dur="500"/>
                                        <p:tgtEl>
                                          <p:spTgt spid="1030"/>
                                        </p:tgtEl>
                                      </p:cBhvr>
                                    </p:animEffect>
                                    <p:anim calcmode="lin" valueType="num">
                                      <p:cBhvr>
                                        <p:cTn id="56" dur="500" fill="hold"/>
                                        <p:tgtEl>
                                          <p:spTgt spid="1030"/>
                                        </p:tgtEl>
                                        <p:attrNameLst>
                                          <p:attrName>ppt_x</p:attrName>
                                        </p:attrNameLst>
                                      </p:cBhvr>
                                      <p:tavLst>
                                        <p:tav tm="0">
                                          <p:val>
                                            <p:strVal val="#ppt_x"/>
                                          </p:val>
                                        </p:tav>
                                        <p:tav tm="100000">
                                          <p:val>
                                            <p:strVal val="#ppt_x"/>
                                          </p:val>
                                        </p:tav>
                                      </p:tavLst>
                                    </p:anim>
                                    <p:anim calcmode="lin" valueType="num">
                                      <p:cBhvr>
                                        <p:cTn id="57" dur="500" fill="hold"/>
                                        <p:tgtEl>
                                          <p:spTgt spid="1030"/>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nodeType="afterEffect">
                                  <p:stCondLst>
                                    <p:cond delay="0"/>
                                  </p:stCondLst>
                                  <p:childTnLst>
                                    <p:set>
                                      <p:cBhvr>
                                        <p:cTn id="60" dur="1" fill="hold">
                                          <p:stCondLst>
                                            <p:cond delay="0"/>
                                          </p:stCondLst>
                                        </p:cTn>
                                        <p:tgtEl>
                                          <p:spTgt spid="1028"/>
                                        </p:tgtEl>
                                        <p:attrNameLst>
                                          <p:attrName>style.visibility</p:attrName>
                                        </p:attrNameLst>
                                      </p:cBhvr>
                                      <p:to>
                                        <p:strVal val="visible"/>
                                      </p:to>
                                    </p:set>
                                    <p:animEffect transition="in" filter="fade">
                                      <p:cBhvr>
                                        <p:cTn id="61" dur="500"/>
                                        <p:tgtEl>
                                          <p:spTgt spid="1028"/>
                                        </p:tgtEl>
                                      </p:cBhvr>
                                    </p:animEffect>
                                    <p:anim calcmode="lin" valueType="num">
                                      <p:cBhvr>
                                        <p:cTn id="62" dur="500" fill="hold"/>
                                        <p:tgtEl>
                                          <p:spTgt spid="1028"/>
                                        </p:tgtEl>
                                        <p:attrNameLst>
                                          <p:attrName>ppt_x</p:attrName>
                                        </p:attrNameLst>
                                      </p:cBhvr>
                                      <p:tavLst>
                                        <p:tav tm="0">
                                          <p:val>
                                            <p:strVal val="#ppt_x"/>
                                          </p:val>
                                        </p:tav>
                                        <p:tav tm="100000">
                                          <p:val>
                                            <p:strVal val="#ppt_x"/>
                                          </p:val>
                                        </p:tav>
                                      </p:tavLst>
                                    </p:anim>
                                    <p:anim calcmode="lin" valueType="num">
                                      <p:cBhvr>
                                        <p:cTn id="63" dur="500" fill="hold"/>
                                        <p:tgtEl>
                                          <p:spTgt spid="1028"/>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nodeType="afterEffect">
                                  <p:stCondLst>
                                    <p:cond delay="0"/>
                                  </p:stCondLst>
                                  <p:childTnLst>
                                    <p:set>
                                      <p:cBhvr>
                                        <p:cTn id="66" dur="1" fill="hold">
                                          <p:stCondLst>
                                            <p:cond delay="0"/>
                                          </p:stCondLst>
                                        </p:cTn>
                                        <p:tgtEl>
                                          <p:spTgt spid="1035"/>
                                        </p:tgtEl>
                                        <p:attrNameLst>
                                          <p:attrName>style.visibility</p:attrName>
                                        </p:attrNameLst>
                                      </p:cBhvr>
                                      <p:to>
                                        <p:strVal val="visible"/>
                                      </p:to>
                                    </p:set>
                                    <p:animEffect transition="in" filter="fade">
                                      <p:cBhvr>
                                        <p:cTn id="67" dur="500"/>
                                        <p:tgtEl>
                                          <p:spTgt spid="1035"/>
                                        </p:tgtEl>
                                      </p:cBhvr>
                                    </p:animEffect>
                                    <p:anim calcmode="lin" valueType="num">
                                      <p:cBhvr>
                                        <p:cTn id="68" dur="500" fill="hold"/>
                                        <p:tgtEl>
                                          <p:spTgt spid="1035"/>
                                        </p:tgtEl>
                                        <p:attrNameLst>
                                          <p:attrName>ppt_x</p:attrName>
                                        </p:attrNameLst>
                                      </p:cBhvr>
                                      <p:tavLst>
                                        <p:tav tm="0">
                                          <p:val>
                                            <p:strVal val="#ppt_x"/>
                                          </p:val>
                                        </p:tav>
                                        <p:tav tm="100000">
                                          <p:val>
                                            <p:strVal val="#ppt_x"/>
                                          </p:val>
                                        </p:tav>
                                      </p:tavLst>
                                    </p:anim>
                                    <p:anim calcmode="lin" valueType="num">
                                      <p:cBhvr>
                                        <p:cTn id="69" dur="500" fill="hold"/>
                                        <p:tgtEl>
                                          <p:spTgt spid="1035"/>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nodeType="afterEffect">
                                  <p:stCondLst>
                                    <p:cond delay="0"/>
                                  </p:stCondLst>
                                  <p:childTnLst>
                                    <p:set>
                                      <p:cBhvr>
                                        <p:cTn id="72" dur="1" fill="hold">
                                          <p:stCondLst>
                                            <p:cond delay="0"/>
                                          </p:stCondLst>
                                        </p:cTn>
                                        <p:tgtEl>
                                          <p:spTgt spid="1034"/>
                                        </p:tgtEl>
                                        <p:attrNameLst>
                                          <p:attrName>style.visibility</p:attrName>
                                        </p:attrNameLst>
                                      </p:cBhvr>
                                      <p:to>
                                        <p:strVal val="visible"/>
                                      </p:to>
                                    </p:set>
                                    <p:animEffect transition="in" filter="fade">
                                      <p:cBhvr>
                                        <p:cTn id="73" dur="500"/>
                                        <p:tgtEl>
                                          <p:spTgt spid="1034"/>
                                        </p:tgtEl>
                                      </p:cBhvr>
                                    </p:animEffect>
                                    <p:anim calcmode="lin" valueType="num">
                                      <p:cBhvr>
                                        <p:cTn id="74" dur="500" fill="hold"/>
                                        <p:tgtEl>
                                          <p:spTgt spid="1034"/>
                                        </p:tgtEl>
                                        <p:attrNameLst>
                                          <p:attrName>ppt_x</p:attrName>
                                        </p:attrNameLst>
                                      </p:cBhvr>
                                      <p:tavLst>
                                        <p:tav tm="0">
                                          <p:val>
                                            <p:strVal val="#ppt_x"/>
                                          </p:val>
                                        </p:tav>
                                        <p:tav tm="100000">
                                          <p:val>
                                            <p:strVal val="#ppt_x"/>
                                          </p:val>
                                        </p:tav>
                                      </p:tavLst>
                                    </p:anim>
                                    <p:anim calcmode="lin" valueType="num">
                                      <p:cBhvr>
                                        <p:cTn id="75" dur="500" fill="hold"/>
                                        <p:tgtEl>
                                          <p:spTgt spid="1034"/>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42" presetClass="entr" presetSubtype="0" fill="hold" nodeType="afterEffect">
                                  <p:stCondLst>
                                    <p:cond delay="0"/>
                                  </p:stCondLst>
                                  <p:childTnLst>
                                    <p:set>
                                      <p:cBhvr>
                                        <p:cTn id="78" dur="1" fill="hold">
                                          <p:stCondLst>
                                            <p:cond delay="0"/>
                                          </p:stCondLst>
                                        </p:cTn>
                                        <p:tgtEl>
                                          <p:spTgt spid="1029"/>
                                        </p:tgtEl>
                                        <p:attrNameLst>
                                          <p:attrName>style.visibility</p:attrName>
                                        </p:attrNameLst>
                                      </p:cBhvr>
                                      <p:to>
                                        <p:strVal val="visible"/>
                                      </p:to>
                                    </p:set>
                                    <p:animEffect transition="in" filter="fade">
                                      <p:cBhvr>
                                        <p:cTn id="79" dur="500"/>
                                        <p:tgtEl>
                                          <p:spTgt spid="1029"/>
                                        </p:tgtEl>
                                      </p:cBhvr>
                                    </p:animEffect>
                                    <p:anim calcmode="lin" valueType="num">
                                      <p:cBhvr>
                                        <p:cTn id="80" dur="500" fill="hold"/>
                                        <p:tgtEl>
                                          <p:spTgt spid="1029"/>
                                        </p:tgtEl>
                                        <p:attrNameLst>
                                          <p:attrName>ppt_x</p:attrName>
                                        </p:attrNameLst>
                                      </p:cBhvr>
                                      <p:tavLst>
                                        <p:tav tm="0">
                                          <p:val>
                                            <p:strVal val="#ppt_x"/>
                                          </p:val>
                                        </p:tav>
                                        <p:tav tm="100000">
                                          <p:val>
                                            <p:strVal val="#ppt_x"/>
                                          </p:val>
                                        </p:tav>
                                      </p:tavLst>
                                    </p:anim>
                                    <p:anim calcmode="lin" valueType="num">
                                      <p:cBhvr>
                                        <p:cTn id="81" dur="500" fill="hold"/>
                                        <p:tgtEl>
                                          <p:spTgt spid="1029"/>
                                        </p:tgtEl>
                                        <p:attrNameLst>
                                          <p:attrName>ppt_y</p:attrName>
                                        </p:attrNameLst>
                                      </p:cBhvr>
                                      <p:tavLst>
                                        <p:tav tm="0">
                                          <p:val>
                                            <p:strVal val="#ppt_y+.1"/>
                                          </p:val>
                                        </p:tav>
                                        <p:tav tm="100000">
                                          <p:val>
                                            <p:strVal val="#ppt_y"/>
                                          </p:val>
                                        </p:tav>
                                      </p:tavLst>
                                    </p:anim>
                                  </p:childTnLst>
                                </p:cTn>
                              </p:par>
                            </p:childTnLst>
                          </p:cTn>
                        </p:par>
                        <p:par>
                          <p:cTn id="82" fill="hold">
                            <p:stCondLst>
                              <p:cond delay="6500"/>
                            </p:stCondLst>
                            <p:childTnLst>
                              <p:par>
                                <p:cTn id="83" presetID="42" presetClass="entr" presetSubtype="0" fill="hold" nodeType="after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500"/>
                                        <p:tgtEl>
                                          <p:spTgt spid="8"/>
                                        </p:tgtEl>
                                      </p:cBhvr>
                                    </p:animEffect>
                                    <p:anim calcmode="lin" valueType="num">
                                      <p:cBhvr>
                                        <p:cTn id="86" dur="500" fill="hold"/>
                                        <p:tgtEl>
                                          <p:spTgt spid="8"/>
                                        </p:tgtEl>
                                        <p:attrNameLst>
                                          <p:attrName>ppt_x</p:attrName>
                                        </p:attrNameLst>
                                      </p:cBhvr>
                                      <p:tavLst>
                                        <p:tav tm="0">
                                          <p:val>
                                            <p:strVal val="#ppt_x"/>
                                          </p:val>
                                        </p:tav>
                                        <p:tav tm="100000">
                                          <p:val>
                                            <p:strVal val="#ppt_x"/>
                                          </p:val>
                                        </p:tav>
                                      </p:tavLst>
                                    </p:anim>
                                    <p:anim calcmode="lin" valueType="num">
                                      <p:cBhvr>
                                        <p:cTn id="87" dur="500" fill="hold"/>
                                        <p:tgtEl>
                                          <p:spTgt spid="8"/>
                                        </p:tgtEl>
                                        <p:attrNameLst>
                                          <p:attrName>ppt_y</p:attrName>
                                        </p:attrNameLst>
                                      </p:cBhvr>
                                      <p:tavLst>
                                        <p:tav tm="0">
                                          <p:val>
                                            <p:strVal val="#ppt_y+.1"/>
                                          </p:val>
                                        </p:tav>
                                        <p:tav tm="100000">
                                          <p:val>
                                            <p:strVal val="#ppt_y"/>
                                          </p:val>
                                        </p:tav>
                                      </p:tavLst>
                                    </p:anim>
                                  </p:childTnLst>
                                </p:cTn>
                              </p:par>
                            </p:childTnLst>
                          </p:cTn>
                        </p:par>
                        <p:par>
                          <p:cTn id="88" fill="hold">
                            <p:stCondLst>
                              <p:cond delay="7000"/>
                            </p:stCondLst>
                            <p:childTnLst>
                              <p:par>
                                <p:cTn id="89" presetID="42" presetClass="entr" presetSubtype="0" fill="hold"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500"/>
                                        <p:tgtEl>
                                          <p:spTgt spid="3"/>
                                        </p:tgtEl>
                                      </p:cBhvr>
                                    </p:animEffect>
                                    <p:anim calcmode="lin" valueType="num">
                                      <p:cBhvr>
                                        <p:cTn id="92" dur="500" fill="hold"/>
                                        <p:tgtEl>
                                          <p:spTgt spid="3"/>
                                        </p:tgtEl>
                                        <p:attrNameLst>
                                          <p:attrName>ppt_x</p:attrName>
                                        </p:attrNameLst>
                                      </p:cBhvr>
                                      <p:tavLst>
                                        <p:tav tm="0">
                                          <p:val>
                                            <p:strVal val="#ppt_x"/>
                                          </p:val>
                                        </p:tav>
                                        <p:tav tm="100000">
                                          <p:val>
                                            <p:strVal val="#ppt_x"/>
                                          </p:val>
                                        </p:tav>
                                      </p:tavLst>
                                    </p:anim>
                                    <p:anim calcmode="lin" valueType="num">
                                      <p:cBhvr>
                                        <p:cTn id="9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saturation sat="66000"/>
                    </a14:imgEffect>
                  </a14:imgLayer>
                </a14:imgProps>
              </a:ext>
              <a:ext uri="{28A0092B-C50C-407E-A947-70E740481C1C}">
                <a14:useLocalDpi xmlns:a14="http://schemas.microsoft.com/office/drawing/2010/main" xmlns="" val="0"/>
              </a:ext>
            </a:extLst>
          </a:blip>
          <a:srcRect l="2747" t="18270" r="1" b="8044"/>
          <a:stretch/>
        </p:blipFill>
        <p:spPr bwMode="auto">
          <a:xfrm>
            <a:off x="0" y="0"/>
            <a:ext cx="12192000"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3" name="Group 2"/>
          <p:cNvGrpSpPr/>
          <p:nvPr/>
        </p:nvGrpSpPr>
        <p:grpSpPr>
          <a:xfrm>
            <a:off x="3907631" y="285750"/>
            <a:ext cx="3592466" cy="1962150"/>
            <a:chOff x="-5105400" y="2514600"/>
            <a:chExt cx="4743450" cy="2590800"/>
          </a:xfrm>
        </p:grpSpPr>
        <p:sp>
          <p:nvSpPr>
            <p:cNvPr id="2" name="Rectangle 1"/>
            <p:cNvSpPr/>
            <p:nvPr/>
          </p:nvSpPr>
          <p:spPr>
            <a:xfrm>
              <a:off x="-5105400" y="2514600"/>
              <a:ext cx="4743450" cy="259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M:\Agreement\Ztore\logo2.pn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16666" b="17205"/>
            <a:stretch/>
          </p:blipFill>
          <p:spPr bwMode="auto">
            <a:xfrm>
              <a:off x="-5105400" y="2705100"/>
              <a:ext cx="4724400" cy="234315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8" name="Rectangle 7"/>
          <p:cNvSpPr/>
          <p:nvPr/>
        </p:nvSpPr>
        <p:spPr>
          <a:xfrm>
            <a:off x="-53445" y="1458726"/>
            <a:ext cx="12298890" cy="6896100"/>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7" name="TextBox 6"/>
          <p:cNvSpPr txBox="1"/>
          <p:nvPr/>
        </p:nvSpPr>
        <p:spPr>
          <a:xfrm>
            <a:off x="1981200" y="2907851"/>
            <a:ext cx="7493000" cy="3170099"/>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altLang="zh-TW" sz="2000" b="1" dirty="0" smtClean="0">
                <a:latin typeface="微軟正黑體" panose="020B0604030504040204" pitchFamily="34" charset="-120"/>
                <a:ea typeface="微軟正黑體" panose="020B0604030504040204" pitchFamily="34" charset="-120"/>
              </a:rPr>
              <a:t>[Online Shop]</a:t>
            </a:r>
          </a:p>
          <a:p>
            <a:endParaRPr lang="en-US" altLang="zh-TW" sz="20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en-US" altLang="zh-TW" sz="2000" b="1" dirty="0">
                <a:latin typeface="微軟正黑體" panose="020B0604030504040204" pitchFamily="34" charset="-120"/>
                <a:ea typeface="微軟正黑體" panose="020B0604030504040204" pitchFamily="34" charset="-120"/>
              </a:rPr>
              <a:t>Online supermarket with same-day delivery, selling quality groceries and home essentials. </a:t>
            </a:r>
          </a:p>
          <a:p>
            <a:pPr marL="571500" indent="-571500">
              <a:buFont typeface="Wingdings" panose="05000000000000000000" pitchFamily="2" charset="2"/>
              <a:buChar char="ü"/>
            </a:pPr>
            <a:endParaRPr lang="en-US" altLang="zh-TW" sz="20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en-US" altLang="zh-TW" sz="2000" b="1" dirty="0">
                <a:latin typeface="微軟正黑體" panose="020B0604030504040204" pitchFamily="34" charset="-120"/>
                <a:ea typeface="微軟正黑體" panose="020B0604030504040204" pitchFamily="34" charset="-120"/>
              </a:rPr>
              <a:t>You can simply buy what you want anywhere anytime online. Through the certificated payment gateway, you just choose your favorite delivery time slot and you will receive your delivery at home fast and safe.</a:t>
            </a:r>
          </a:p>
          <a:p>
            <a:endParaRPr lang="en-US" altLang="zh-TW" sz="2000" b="1"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811189387"/>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95648" y="-377370"/>
            <a:ext cx="11625942" cy="7405234"/>
            <a:chOff x="1121153" y="340300"/>
            <a:chExt cx="8808585" cy="6687563"/>
          </a:xfrm>
        </p:grpSpPr>
        <p:pic>
          <p:nvPicPr>
            <p:cNvPr id="21" name="Picture 8" descr="C:\Users\bivyw\Desktop\confernce temp\winwin.jpg"/>
            <p:cNvPicPr>
              <a:picLocks noChangeAspect="1" noChangeArrowheads="1"/>
            </p:cNvPicPr>
            <p:nvPr/>
          </p:nvPicPr>
          <p:blipFill>
            <a:blip r:embed="rId2">
              <a:lum bright="70000" contrast="-70000"/>
              <a:extLst>
                <a:ext uri="{BEBA8EAE-BF5A-486C-A8C5-ECC9F3942E4B}">
                  <a14:imgProps xmlns:a14="http://schemas.microsoft.com/office/drawing/2010/main" xmlns="">
                    <a14:imgLayer r:embed="rId3">
                      <a14:imgEffect>
                        <a14:backgroundRemoval t="9581" b="93713" l="3600" r="99000"/>
                      </a14:imgEffect>
                      <a14:imgEffect>
                        <a14:artisticTexturizer/>
                      </a14:imgEffect>
                    </a14:imgLayer>
                  </a14:imgProps>
                </a:ext>
                <a:ext uri="{28A0092B-C50C-407E-A947-70E740481C1C}">
                  <a14:useLocalDpi xmlns:a14="http://schemas.microsoft.com/office/drawing/2010/main" xmlns="" val="0"/>
                </a:ext>
              </a:extLst>
            </a:blip>
            <a:srcRect/>
            <a:stretch>
              <a:fillRect/>
            </a:stretch>
          </p:blipFill>
          <p:spPr bwMode="auto">
            <a:xfrm>
              <a:off x="1121153" y="2786063"/>
              <a:ext cx="6350001" cy="42418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C:\Users\bivyw\Desktop\confernce temp\winwin.jpg"/>
            <p:cNvPicPr>
              <a:picLocks noChangeAspect="1" noChangeArrowheads="1"/>
            </p:cNvPicPr>
            <p:nvPr/>
          </p:nvPicPr>
          <p:blipFill>
            <a:blip r:embed="rId2">
              <a:lum bright="70000" contrast="-70000"/>
              <a:extLst>
                <a:ext uri="{BEBA8EAE-BF5A-486C-A8C5-ECC9F3942E4B}">
                  <a14:imgProps xmlns:a14="http://schemas.microsoft.com/office/drawing/2010/main" xmlns="">
                    <a14:imgLayer r:embed="rId3">
                      <a14:imgEffect>
                        <a14:backgroundRemoval t="9581" b="93713" l="3600" r="99000"/>
                      </a14:imgEffect>
                      <a14:imgEffect>
                        <a14:artisticTexturizer/>
                      </a14:imgEffect>
                    </a14:imgLayer>
                  </a14:imgProps>
                </a:ext>
                <a:ext uri="{28A0092B-C50C-407E-A947-70E740481C1C}">
                  <a14:useLocalDpi xmlns:a14="http://schemas.microsoft.com/office/drawing/2010/main" xmlns="" val="0"/>
                </a:ext>
              </a:extLst>
            </a:blip>
            <a:srcRect/>
            <a:stretch>
              <a:fillRect/>
            </a:stretch>
          </p:blipFill>
          <p:spPr bwMode="auto">
            <a:xfrm>
              <a:off x="3579737" y="340300"/>
              <a:ext cx="6350001" cy="424180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27" name="Picture 3" descr="C:\Users\bivyw\Desktop\confernce temp\puzzle-4figuren-1024x926.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648" b="100000" l="0" r="100000"/>
                    </a14:imgEffect>
                  </a14:imgLayer>
                </a14:imgProps>
              </a:ext>
              <a:ext uri="{28A0092B-C50C-407E-A947-70E740481C1C}">
                <a14:useLocalDpi xmlns:a14="http://schemas.microsoft.com/office/drawing/2010/main" xmlns="" val="0"/>
              </a:ext>
            </a:extLst>
          </a:blip>
          <a:srcRect/>
          <a:stretch>
            <a:fillRect/>
          </a:stretch>
        </p:blipFill>
        <p:spPr bwMode="auto">
          <a:xfrm>
            <a:off x="3512609" y="2128209"/>
            <a:ext cx="4876800" cy="441007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657350" y="1702999"/>
            <a:ext cx="4115653" cy="58477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TW" sz="3200" b="1" dirty="0" smtClean="0">
                <a:ln w="1905"/>
                <a:solidFill>
                  <a:srgbClr val="0070C0"/>
                </a:solidFill>
                <a:effectLst>
                  <a:innerShdw blurRad="69850" dist="43180" dir="5400000">
                    <a:srgbClr val="000000">
                      <a:alpha val="65000"/>
                    </a:srgbClr>
                  </a:innerShdw>
                </a:effectLst>
              </a:rPr>
              <a:t>Market Hong Kong</a:t>
            </a:r>
            <a:endParaRPr lang="en-US" sz="3200" b="1" dirty="0">
              <a:ln w="1905"/>
              <a:solidFill>
                <a:srgbClr val="0070C0"/>
              </a:solidFill>
              <a:effectLst>
                <a:innerShdw blurRad="69850" dist="43180" dir="5400000">
                  <a:srgbClr val="000000">
                    <a:alpha val="65000"/>
                  </a:srgbClr>
                </a:innerShdw>
              </a:effectLst>
            </a:endParaRPr>
          </a:p>
        </p:txBody>
      </p:sp>
      <p:sp>
        <p:nvSpPr>
          <p:cNvPr id="16" name="TextBox 15"/>
          <p:cNvSpPr txBox="1"/>
          <p:nvPr/>
        </p:nvSpPr>
        <p:spPr>
          <a:xfrm>
            <a:off x="7475006" y="5345983"/>
            <a:ext cx="2757565" cy="58477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TW" sz="3200" b="1" dirty="0" smtClean="0">
                <a:ln w="1905"/>
                <a:solidFill>
                  <a:srgbClr val="0070C0"/>
                </a:solidFill>
                <a:effectLst>
                  <a:innerShdw blurRad="69850" dist="43180" dir="5400000">
                    <a:srgbClr val="000000">
                      <a:alpha val="65000"/>
                    </a:srgbClr>
                  </a:innerShdw>
                </a:effectLst>
              </a:rPr>
              <a:t>UFO</a:t>
            </a:r>
            <a:endParaRPr lang="zh-TW" altLang="en-US" sz="3200" b="1" dirty="0">
              <a:ln w="1905"/>
              <a:solidFill>
                <a:srgbClr val="0070C0"/>
              </a:solidFill>
              <a:effectLst>
                <a:innerShdw blurRad="69850" dist="43180" dir="5400000">
                  <a:srgbClr val="000000">
                    <a:alpha val="65000"/>
                  </a:srgbClr>
                </a:innerShdw>
              </a:effectLst>
            </a:endParaRPr>
          </a:p>
        </p:txBody>
      </p:sp>
      <p:sp>
        <p:nvSpPr>
          <p:cNvPr id="17" name="TextBox 16"/>
          <p:cNvSpPr txBox="1"/>
          <p:nvPr/>
        </p:nvSpPr>
        <p:spPr>
          <a:xfrm>
            <a:off x="1828952" y="5338917"/>
            <a:ext cx="2757565" cy="58477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TW" sz="3200" b="1" dirty="0" smtClean="0">
                <a:ln w="1905"/>
                <a:solidFill>
                  <a:srgbClr val="0070C0"/>
                </a:solidFill>
                <a:effectLst>
                  <a:innerShdw blurRad="69850" dist="43180" dir="5400000">
                    <a:srgbClr val="000000">
                      <a:alpha val="65000"/>
                    </a:srgbClr>
                  </a:innerShdw>
                </a:effectLst>
              </a:rPr>
              <a:t>Partner Store</a:t>
            </a:r>
            <a:endParaRPr lang="zh-TW" altLang="en-US" sz="3200" b="1" dirty="0">
              <a:ln w="1905"/>
              <a:solidFill>
                <a:srgbClr val="0070C0"/>
              </a:solidFill>
              <a:effectLst>
                <a:innerShdw blurRad="69850" dist="43180" dir="5400000">
                  <a:srgbClr val="000000">
                    <a:alpha val="65000"/>
                  </a:srgbClr>
                </a:innerShdw>
              </a:effectLst>
            </a:endParaRPr>
          </a:p>
        </p:txBody>
      </p:sp>
      <p:sp>
        <p:nvSpPr>
          <p:cNvPr id="18" name="TextBox 17"/>
          <p:cNvSpPr txBox="1"/>
          <p:nvPr/>
        </p:nvSpPr>
        <p:spPr>
          <a:xfrm>
            <a:off x="7903176" y="1678745"/>
            <a:ext cx="1901223" cy="1077218"/>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TW" sz="3200" b="1" dirty="0" smtClean="0">
                <a:ln w="1905"/>
                <a:solidFill>
                  <a:srgbClr val="0070C0"/>
                </a:solidFill>
                <a:effectLst>
                  <a:innerShdw blurRad="69850" dist="43180" dir="5400000">
                    <a:srgbClr val="000000">
                      <a:alpha val="65000"/>
                    </a:srgbClr>
                  </a:innerShdw>
                </a:effectLst>
              </a:rPr>
              <a:t>Preferred Customer</a:t>
            </a:r>
            <a:endParaRPr lang="en-US" sz="3200" b="1" dirty="0" smtClean="0">
              <a:solidFill>
                <a:srgbClr val="0070C0"/>
              </a:solidFill>
            </a:endParaRPr>
          </a:p>
        </p:txBody>
      </p:sp>
      <p:sp>
        <p:nvSpPr>
          <p:cNvPr id="8" name="Rectangle 7"/>
          <p:cNvSpPr/>
          <p:nvPr/>
        </p:nvSpPr>
        <p:spPr>
          <a:xfrm>
            <a:off x="195648" y="202314"/>
            <a:ext cx="10910502" cy="830997"/>
          </a:xfrm>
          <a:prstGeom prst="rect">
            <a:avLst/>
          </a:prstGeom>
          <a:noFill/>
        </p:spPr>
        <p:txBody>
          <a:bodyPr wrap="square" lIns="91440" tIns="45720" rIns="91440" bIns="45720">
            <a:spAutoFit/>
          </a:bodyPr>
          <a:lstStyle/>
          <a:p>
            <a:r>
              <a:rPr lang="en-US" altLang="zh-TW"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HK.SHOP.COM  </a:t>
            </a:r>
            <a:r>
              <a:rPr lang="en-US" altLang="zh-TW"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x   Partner Store</a:t>
            </a:r>
          </a:p>
        </p:txBody>
      </p:sp>
    </p:spTree>
    <p:extLst>
      <p:ext uri="{BB962C8B-B14F-4D97-AF65-F5344CB8AC3E}">
        <p14:creationId xmlns:p14="http://schemas.microsoft.com/office/powerpoint/2010/main" xmlns="" val="254716396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7"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7"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xmlns="">
                  <a14:imgLayer r:embed="rId3">
                    <a14:imgEffect>
                      <a14:saturation sat="66000"/>
                    </a14:imgEffect>
                  </a14:imgLayer>
                </a14:imgProps>
              </a:ext>
              <a:ext uri="{28A0092B-C50C-407E-A947-70E740481C1C}">
                <a14:useLocalDpi xmlns:a14="http://schemas.microsoft.com/office/drawing/2010/main" xmlns="" val="0"/>
              </a:ext>
            </a:extLst>
          </a:blip>
          <a:srcRect l="2747" t="18270" r="1" b="8044"/>
          <a:stretch/>
        </p:blipFill>
        <p:spPr bwMode="auto">
          <a:xfrm>
            <a:off x="0" y="1"/>
            <a:ext cx="12192000"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0" y="1"/>
            <a:ext cx="12298890" cy="6896100"/>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pic>
        <p:nvPicPr>
          <p:cNvPr id="10" name="Picture 9"/>
          <p:cNvPicPr>
            <a:picLocks noChangeAspect="1"/>
          </p:cNvPicPr>
          <p:nvPr/>
        </p:nvPicPr>
        <p:blipFill>
          <a:blip r:embed="rId4"/>
          <a:stretch>
            <a:fillRect/>
          </a:stretch>
        </p:blipFill>
        <p:spPr>
          <a:xfrm>
            <a:off x="833489" y="0"/>
            <a:ext cx="10525022" cy="6858000"/>
          </a:xfrm>
          <a:prstGeom prst="rect">
            <a:avLst/>
          </a:prstGeom>
        </p:spPr>
      </p:pic>
    </p:spTree>
    <p:extLst>
      <p:ext uri="{BB962C8B-B14F-4D97-AF65-F5344CB8AC3E}">
        <p14:creationId xmlns:p14="http://schemas.microsoft.com/office/powerpoint/2010/main" xmlns="" val="2964450484"/>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xmlns="">
                  <a14:imgLayer r:embed="rId3">
                    <a14:imgEffect>
                      <a14:saturation sat="66000"/>
                    </a14:imgEffect>
                  </a14:imgLayer>
                </a14:imgProps>
              </a:ext>
              <a:ext uri="{28A0092B-C50C-407E-A947-70E740481C1C}">
                <a14:useLocalDpi xmlns:a14="http://schemas.microsoft.com/office/drawing/2010/main" xmlns="" val="0"/>
              </a:ext>
            </a:extLst>
          </a:blip>
          <a:srcRect l="2747" t="18270" r="1" b="8044"/>
          <a:stretch/>
        </p:blipFill>
        <p:spPr bwMode="auto">
          <a:xfrm>
            <a:off x="0" y="1"/>
            <a:ext cx="12192000"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0" y="1"/>
            <a:ext cx="12298890" cy="6896100"/>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11" name="Content Placeholder 2"/>
          <p:cNvSpPr txBox="1">
            <a:spLocks/>
          </p:cNvSpPr>
          <p:nvPr/>
        </p:nvSpPr>
        <p:spPr>
          <a:xfrm>
            <a:off x="838200" y="1427052"/>
            <a:ext cx="6362700" cy="1373297"/>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zh-TW" sz="1800" dirty="0">
                <a:ea typeface="微軟正黑體" panose="020B0604030504040204" pitchFamily="34" charset="-120"/>
              </a:rPr>
              <a:t>Established in 2015, raised funding over $20 millions</a:t>
            </a:r>
          </a:p>
          <a:p>
            <a:r>
              <a:rPr lang="en-US" altLang="zh-TW" sz="1800" dirty="0">
                <a:ea typeface="微軟正黑體" panose="020B0604030504040204" pitchFamily="34" charset="-120"/>
              </a:rPr>
              <a:t>The first online supermarket offer same-day delivery in Hong </a:t>
            </a:r>
            <a:r>
              <a:rPr lang="en-US" altLang="zh-TW" sz="1800" dirty="0" smtClean="0">
                <a:ea typeface="微軟正黑體" panose="020B0604030504040204" pitchFamily="34" charset="-120"/>
              </a:rPr>
              <a:t>Kong</a:t>
            </a:r>
          </a:p>
          <a:p>
            <a:r>
              <a:rPr lang="en-US" sz="1800" dirty="0">
                <a:ea typeface="微軟正黑體" panose="020B0604030504040204" pitchFamily="34" charset="-120"/>
              </a:rPr>
              <a:t>Deliver on the same-day from </a:t>
            </a:r>
            <a:r>
              <a:rPr lang="en-US" sz="1800" dirty="0" smtClean="0">
                <a:ea typeface="微軟正黑體" panose="020B0604030504040204" pitchFamily="34" charset="-120"/>
              </a:rPr>
              <a:t>the central </a:t>
            </a:r>
            <a:r>
              <a:rPr lang="en-US" sz="1800" dirty="0">
                <a:ea typeface="微軟正黑體" panose="020B0604030504040204" pitchFamily="34" charset="-120"/>
              </a:rPr>
              <a:t>warehouse</a:t>
            </a:r>
          </a:p>
        </p:txBody>
      </p:sp>
      <p:sp>
        <p:nvSpPr>
          <p:cNvPr id="12" name="Title 1"/>
          <p:cNvSpPr txBox="1">
            <a:spLocks/>
          </p:cNvSpPr>
          <p:nvPr/>
        </p:nvSpPr>
        <p:spPr>
          <a:xfrm>
            <a:off x="838200" y="843031"/>
            <a:ext cx="5311245" cy="5857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b="1" dirty="0" smtClean="0">
                <a:solidFill>
                  <a:srgbClr val="BB0A49"/>
                </a:solidFill>
                <a:latin typeface="微軟正黑體" panose="020B0604030504040204" pitchFamily="34" charset="-120"/>
                <a:ea typeface="微軟正黑體" panose="020B0604030504040204" pitchFamily="34" charset="-120"/>
              </a:rPr>
              <a:t>About ZTORE.com</a:t>
            </a:r>
            <a:endParaRPr lang="en-US" sz="3200" b="1" dirty="0">
              <a:solidFill>
                <a:srgbClr val="BB0A49"/>
              </a:solidFill>
              <a:latin typeface="微軟正黑體" panose="020B0604030504040204" pitchFamily="34" charset="-120"/>
              <a:ea typeface="微軟正黑體" panose="020B0604030504040204" pitchFamily="34" charset="-120"/>
            </a:endParaRPr>
          </a:p>
        </p:txBody>
      </p:sp>
      <p:graphicFrame>
        <p:nvGraphicFramePr>
          <p:cNvPr id="14" name="Diagram 13"/>
          <p:cNvGraphicFramePr/>
          <p:nvPr>
            <p:extLst>
              <p:ext uri="{D42A27DB-BD31-4B8C-83A1-F6EECF244321}">
                <p14:modId xmlns:p14="http://schemas.microsoft.com/office/powerpoint/2010/main" xmlns="" val="408420599"/>
              </p:ext>
            </p:extLst>
          </p:nvPr>
        </p:nvGraphicFramePr>
        <p:xfrm>
          <a:off x="838200" y="2066355"/>
          <a:ext cx="9368244" cy="46551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6" name="Group 15"/>
          <p:cNvGrpSpPr/>
          <p:nvPr/>
        </p:nvGrpSpPr>
        <p:grpSpPr>
          <a:xfrm>
            <a:off x="9387097" y="302700"/>
            <a:ext cx="2220586" cy="1212850"/>
            <a:chOff x="-5105400" y="2514600"/>
            <a:chExt cx="4743450" cy="2590800"/>
          </a:xfrm>
        </p:grpSpPr>
        <p:sp>
          <p:nvSpPr>
            <p:cNvPr id="17" name="Rectangle 16"/>
            <p:cNvSpPr/>
            <p:nvPr/>
          </p:nvSpPr>
          <p:spPr>
            <a:xfrm>
              <a:off x="-5105400" y="2514600"/>
              <a:ext cx="4743450" cy="259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M:\Agreement\Ztore\logo2.png"/>
            <p:cNvPicPr>
              <a:picLocks noChangeAspect="1" noChangeArrowheads="1"/>
            </p:cNvPicPr>
            <p:nvPr/>
          </p:nvPicPr>
          <p:blipFill rotWithShape="1">
            <a:blip r:embed="rId9">
              <a:extLst>
                <a:ext uri="{28A0092B-C50C-407E-A947-70E740481C1C}">
                  <a14:useLocalDpi xmlns:a14="http://schemas.microsoft.com/office/drawing/2010/main" xmlns="" val="0"/>
                </a:ext>
              </a:extLst>
            </a:blip>
            <a:srcRect t="16666" b="17205"/>
            <a:stretch/>
          </p:blipFill>
          <p:spPr bwMode="auto">
            <a:xfrm>
              <a:off x="-5105400" y="2705100"/>
              <a:ext cx="4724400" cy="234315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501585236"/>
      </p:ext>
    </p:extLst>
  </p:cSld>
  <p:clrMapOvr>
    <a:masterClrMapping/>
  </p:clrMapOvr>
  <p:transition spd="slow">
    <p:pull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xmlns="">
                  <a14:imgLayer r:embed="rId3">
                    <a14:imgEffect>
                      <a14:saturation sat="66000"/>
                    </a14:imgEffect>
                  </a14:imgLayer>
                </a14:imgProps>
              </a:ext>
              <a:ext uri="{28A0092B-C50C-407E-A947-70E740481C1C}">
                <a14:useLocalDpi xmlns:a14="http://schemas.microsoft.com/office/drawing/2010/main" xmlns="" val="0"/>
              </a:ext>
            </a:extLst>
          </a:blip>
          <a:srcRect l="2747" t="18270" r="1" b="8044"/>
          <a:stretch/>
        </p:blipFill>
        <p:spPr bwMode="auto">
          <a:xfrm>
            <a:off x="0" y="1"/>
            <a:ext cx="12192000"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0" y="1"/>
            <a:ext cx="12298890" cy="6896100"/>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grpSp>
        <p:nvGrpSpPr>
          <p:cNvPr id="6" name="Group 5"/>
          <p:cNvGrpSpPr/>
          <p:nvPr/>
        </p:nvGrpSpPr>
        <p:grpSpPr>
          <a:xfrm>
            <a:off x="4985707" y="767276"/>
            <a:ext cx="2220586" cy="1212850"/>
            <a:chOff x="-5105400" y="2514600"/>
            <a:chExt cx="4743450" cy="2590800"/>
          </a:xfrm>
        </p:grpSpPr>
        <p:sp>
          <p:nvSpPr>
            <p:cNvPr id="8" name="Rectangle 7"/>
            <p:cNvSpPr/>
            <p:nvPr/>
          </p:nvSpPr>
          <p:spPr>
            <a:xfrm>
              <a:off x="-5105400" y="2514600"/>
              <a:ext cx="4743450" cy="259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Agreement\Ztore\logo2.pn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16666" b="17205"/>
            <a:stretch/>
          </p:blipFill>
          <p:spPr bwMode="auto">
            <a:xfrm>
              <a:off x="-5105400" y="2705100"/>
              <a:ext cx="4724400" cy="234315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 name="Group 1"/>
          <p:cNvGrpSpPr/>
          <p:nvPr/>
        </p:nvGrpSpPr>
        <p:grpSpPr>
          <a:xfrm>
            <a:off x="2760507" y="2633952"/>
            <a:ext cx="6777875" cy="1889951"/>
            <a:chOff x="2760507" y="2633952"/>
            <a:chExt cx="6777875" cy="1889951"/>
          </a:xfrm>
        </p:grpSpPr>
        <p:pic>
          <p:nvPicPr>
            <p:cNvPr id="5" name="Content Placeholder 3"/>
            <p:cNvPicPr>
              <a:picLocks noChangeAspect="1"/>
            </p:cNvPicPr>
            <p:nvPr/>
          </p:nvPicPr>
          <p:blipFill rotWithShape="1">
            <a:blip r:embed="rId5">
              <a:extLst>
                <a:ext uri="{28A0092B-C50C-407E-A947-70E740481C1C}">
                  <a14:useLocalDpi xmlns:a14="http://schemas.microsoft.com/office/drawing/2010/main" xmlns="" val="0"/>
                </a:ext>
              </a:extLst>
            </a:blip>
            <a:srcRect t="27201" b="35621"/>
            <a:stretch/>
          </p:blipFill>
          <p:spPr>
            <a:xfrm>
              <a:off x="2760507" y="2633952"/>
              <a:ext cx="6777875" cy="1889951"/>
            </a:xfrm>
            <a:prstGeom prst="rect">
              <a:avLst/>
            </a:prstGeom>
          </p:spPr>
        </p:pic>
        <p:sp>
          <p:nvSpPr>
            <p:cNvPr id="11" name="TextBox 10"/>
            <p:cNvSpPr txBox="1"/>
            <p:nvPr/>
          </p:nvSpPr>
          <p:spPr>
            <a:xfrm>
              <a:off x="2998986" y="3710786"/>
              <a:ext cx="2049264" cy="307777"/>
            </a:xfrm>
            <a:prstGeom prst="rect">
              <a:avLst/>
            </a:prstGeom>
            <a:solidFill>
              <a:schemeClr val="bg1"/>
            </a:solidFill>
          </p:spPr>
          <p:txBody>
            <a:bodyPr wrap="square" rtlCol="0">
              <a:spAutoFit/>
            </a:bodyPr>
            <a:lstStyle/>
            <a:p>
              <a:pPr algn="ctr"/>
              <a:r>
                <a:rPr lang="zh-TW" altLang="en-US" sz="1400" b="1" dirty="0">
                  <a:latin typeface="微軟正黑體" panose="020B0604030504040204" pitchFamily="34" charset="-120"/>
                  <a:ea typeface="微軟正黑體" panose="020B0604030504040204" pitchFamily="34" charset="-120"/>
                </a:rPr>
                <a:t>超過</a:t>
              </a:r>
              <a:r>
                <a:rPr lang="en-US" altLang="zh-TW" sz="1400" b="1" dirty="0">
                  <a:latin typeface="微軟正黑體" panose="020B0604030504040204" pitchFamily="34" charset="-120"/>
                  <a:ea typeface="微軟正黑體" panose="020B0604030504040204" pitchFamily="34" charset="-120"/>
                </a:rPr>
                <a:t>6000</a:t>
              </a:r>
              <a:r>
                <a:rPr lang="zh-TW" altLang="en-US" sz="1400" b="1" dirty="0">
                  <a:latin typeface="微軟正黑體" panose="020B0604030504040204" pitchFamily="34" charset="-120"/>
                  <a:ea typeface="微軟正黑體" panose="020B0604030504040204" pitchFamily="34" charset="-120"/>
                </a:rPr>
                <a:t>種產品的</a:t>
              </a:r>
              <a:endParaRPr lang="zh-HK" altLang="en-US" sz="1400" b="1" dirty="0">
                <a:latin typeface="微軟正黑體" panose="020B0604030504040204" pitchFamily="34" charset="-120"/>
                <a:ea typeface="微軟正黑體" panose="020B0604030504040204" pitchFamily="34" charset="-120"/>
              </a:endParaRPr>
            </a:p>
          </p:txBody>
        </p:sp>
      </p:grpSp>
      <p:sp>
        <p:nvSpPr>
          <p:cNvPr id="3" name="Rectangle 2"/>
          <p:cNvSpPr/>
          <p:nvPr/>
        </p:nvSpPr>
        <p:spPr>
          <a:xfrm>
            <a:off x="2760507" y="4523903"/>
            <a:ext cx="6777875" cy="586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07215" y="3710786"/>
            <a:ext cx="2078492" cy="712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88386B"/>
                </a:solidFill>
              </a:rPr>
              <a:t>Online Shop</a:t>
            </a:r>
            <a:endParaRPr lang="en-US" b="1" dirty="0">
              <a:solidFill>
                <a:srgbClr val="88386B"/>
              </a:solidFill>
            </a:endParaRPr>
          </a:p>
        </p:txBody>
      </p:sp>
      <p:sp>
        <p:nvSpPr>
          <p:cNvPr id="13" name="文字方塊 2"/>
          <p:cNvSpPr txBox="1"/>
          <p:nvPr/>
        </p:nvSpPr>
        <p:spPr>
          <a:xfrm>
            <a:off x="2844672" y="4194079"/>
            <a:ext cx="2141035" cy="338554"/>
          </a:xfrm>
          <a:prstGeom prst="rect">
            <a:avLst/>
          </a:prstGeom>
          <a:noFill/>
        </p:spPr>
        <p:txBody>
          <a:bodyPr wrap="square" rtlCol="0">
            <a:spAutoFit/>
          </a:bodyPr>
          <a:lstStyle/>
          <a:p>
            <a:pPr algn="ctr"/>
            <a:r>
              <a:rPr lang="en-US" altLang="zh-HK" sz="1600" b="1" dirty="0"/>
              <a:t>Over 6000 products!</a:t>
            </a:r>
            <a:endParaRPr lang="zh-HK" altLang="en-US" sz="1600" b="1" dirty="0"/>
          </a:p>
        </p:txBody>
      </p:sp>
      <p:sp>
        <p:nvSpPr>
          <p:cNvPr id="17" name="Rectangle 16"/>
          <p:cNvSpPr/>
          <p:nvPr/>
        </p:nvSpPr>
        <p:spPr>
          <a:xfrm>
            <a:off x="5141892" y="3710786"/>
            <a:ext cx="2078492" cy="712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88386B"/>
                </a:solidFill>
              </a:rPr>
              <a:t>Free Delivery</a:t>
            </a:r>
            <a:endParaRPr lang="en-US" b="1" dirty="0">
              <a:solidFill>
                <a:srgbClr val="88386B"/>
              </a:solidFill>
            </a:endParaRPr>
          </a:p>
        </p:txBody>
      </p:sp>
      <p:sp>
        <p:nvSpPr>
          <p:cNvPr id="14" name="文字方塊 5"/>
          <p:cNvSpPr txBox="1"/>
          <p:nvPr/>
        </p:nvSpPr>
        <p:spPr>
          <a:xfrm>
            <a:off x="4985707" y="4194079"/>
            <a:ext cx="2390863" cy="584775"/>
          </a:xfrm>
          <a:prstGeom prst="rect">
            <a:avLst/>
          </a:prstGeom>
          <a:noFill/>
        </p:spPr>
        <p:txBody>
          <a:bodyPr wrap="square" rtlCol="0">
            <a:spAutoFit/>
          </a:bodyPr>
          <a:lstStyle/>
          <a:p>
            <a:pPr algn="ctr"/>
            <a:r>
              <a:rPr lang="en-US" altLang="zh-HK" sz="1600" b="1" dirty="0"/>
              <a:t>Free Same-day delivery for purchase over $300! </a:t>
            </a:r>
            <a:endParaRPr lang="zh-HK" altLang="en-US" sz="1600" b="1" dirty="0"/>
          </a:p>
        </p:txBody>
      </p:sp>
      <p:sp>
        <p:nvSpPr>
          <p:cNvPr id="18" name="Rectangle 17"/>
          <p:cNvSpPr/>
          <p:nvPr/>
        </p:nvSpPr>
        <p:spPr>
          <a:xfrm>
            <a:off x="7220384" y="3710786"/>
            <a:ext cx="2078492" cy="712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88386B"/>
                </a:solidFill>
              </a:rPr>
              <a:t>Local Brand</a:t>
            </a:r>
            <a:endParaRPr lang="en-US" b="1" dirty="0">
              <a:solidFill>
                <a:srgbClr val="88386B"/>
              </a:solidFill>
            </a:endParaRPr>
          </a:p>
        </p:txBody>
      </p:sp>
      <p:sp>
        <p:nvSpPr>
          <p:cNvPr id="15" name="文字方塊 6"/>
          <p:cNvSpPr txBox="1"/>
          <p:nvPr/>
        </p:nvSpPr>
        <p:spPr>
          <a:xfrm>
            <a:off x="7120029" y="4238451"/>
            <a:ext cx="2525086" cy="338554"/>
          </a:xfrm>
          <a:prstGeom prst="rect">
            <a:avLst/>
          </a:prstGeom>
          <a:noFill/>
        </p:spPr>
        <p:txBody>
          <a:bodyPr wrap="square" rtlCol="0">
            <a:spAutoFit/>
          </a:bodyPr>
          <a:lstStyle/>
          <a:p>
            <a:pPr algn="ctr"/>
            <a:r>
              <a:rPr lang="en-US" altLang="zh-HK" sz="1600" b="1" dirty="0"/>
              <a:t>Made in </a:t>
            </a:r>
            <a:r>
              <a:rPr lang="en-US" altLang="zh-TW" sz="1600" b="1" dirty="0"/>
              <a:t>Hong Kong!</a:t>
            </a:r>
            <a:endParaRPr lang="zh-HK" altLang="en-US" sz="1600" b="1" dirty="0"/>
          </a:p>
        </p:txBody>
      </p:sp>
    </p:spTree>
    <p:extLst>
      <p:ext uri="{BB962C8B-B14F-4D97-AF65-F5344CB8AC3E}">
        <p14:creationId xmlns:p14="http://schemas.microsoft.com/office/powerpoint/2010/main" xmlns="" val="1047808441"/>
      </p:ext>
    </p:extLst>
  </p:cSld>
  <p:clrMapOvr>
    <a:masterClrMapping/>
  </p:clrMapOvr>
  <p:transition spd="slow">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rotWithShape="1">
          <a:blip r:embed="rId2">
            <a:lum bright="70000" contrast="-70000"/>
            <a:extLst>
              <a:ext uri="{BEBA8EAE-BF5A-486C-A8C5-ECC9F3942E4B}">
                <a14:imgProps xmlns:a14="http://schemas.microsoft.com/office/drawing/2010/main" xmlns="">
                  <a14:imgLayer r:embed="rId3">
                    <a14:imgEffect>
                      <a14:saturation sat="66000"/>
                    </a14:imgEffect>
                  </a14:imgLayer>
                </a14:imgProps>
              </a:ext>
              <a:ext uri="{28A0092B-C50C-407E-A947-70E740481C1C}">
                <a14:useLocalDpi xmlns:a14="http://schemas.microsoft.com/office/drawing/2010/main" xmlns="" val="0"/>
              </a:ext>
            </a:extLst>
          </a:blip>
          <a:srcRect l="2747" t="18270" r="1" b="8044"/>
          <a:stretch/>
        </p:blipFill>
        <p:spPr bwMode="auto">
          <a:xfrm>
            <a:off x="0" y="1"/>
            <a:ext cx="12192000"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p:cNvPicPr>
            <a:picLocks noChangeAspect="1"/>
          </p:cNvPicPr>
          <p:nvPr/>
        </p:nvPicPr>
        <p:blipFill>
          <a:blip r:embed="rId4"/>
          <a:stretch>
            <a:fillRect/>
          </a:stretch>
        </p:blipFill>
        <p:spPr>
          <a:xfrm>
            <a:off x="8636551" y="4470435"/>
            <a:ext cx="1295700" cy="1607402"/>
          </a:xfrm>
          <a:prstGeom prst="rect">
            <a:avLst/>
          </a:prstGeom>
        </p:spPr>
      </p:pic>
      <p:pic>
        <p:nvPicPr>
          <p:cNvPr id="10" name="Picture 9"/>
          <p:cNvPicPr>
            <a:picLocks noChangeAspect="1"/>
          </p:cNvPicPr>
          <p:nvPr/>
        </p:nvPicPr>
        <p:blipFill>
          <a:blip r:embed="rId5"/>
          <a:stretch>
            <a:fillRect/>
          </a:stretch>
        </p:blipFill>
        <p:spPr>
          <a:xfrm>
            <a:off x="862599" y="4869304"/>
            <a:ext cx="1005933" cy="854330"/>
          </a:xfrm>
          <a:prstGeom prst="rect">
            <a:avLst/>
          </a:prstGeom>
        </p:spPr>
      </p:pic>
      <p:sp>
        <p:nvSpPr>
          <p:cNvPr id="11" name="Title 1"/>
          <p:cNvSpPr txBox="1">
            <a:spLocks/>
          </p:cNvSpPr>
          <p:nvPr/>
        </p:nvSpPr>
        <p:spPr>
          <a:xfrm>
            <a:off x="672795" y="911751"/>
            <a:ext cx="10515600" cy="4725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b="1" dirty="0" smtClean="0">
                <a:solidFill>
                  <a:srgbClr val="BB0A49"/>
                </a:solidFill>
                <a:latin typeface="+mn-lt"/>
                <a:ea typeface="微軟正黑體" panose="020B0604030504040204" pitchFamily="34" charset="-120"/>
                <a:cs typeface="+mn-cs"/>
              </a:rPr>
              <a:t>ZTORE</a:t>
            </a:r>
            <a:r>
              <a:rPr lang="zh-TW" altLang="en-US" sz="2400" b="1" dirty="0" smtClean="0">
                <a:solidFill>
                  <a:srgbClr val="BB0A49"/>
                </a:solidFill>
                <a:latin typeface="+mn-lt"/>
                <a:ea typeface="微軟正黑體" panose="020B0604030504040204" pitchFamily="34" charset="-120"/>
                <a:cs typeface="+mn-cs"/>
              </a:rPr>
              <a:t> </a:t>
            </a:r>
            <a:r>
              <a:rPr lang="en-US" altLang="zh-TW" sz="2400" b="1" dirty="0" smtClean="0">
                <a:solidFill>
                  <a:srgbClr val="BB0A49"/>
                </a:solidFill>
                <a:latin typeface="+mn-lt"/>
                <a:ea typeface="微軟正黑體" panose="020B0604030504040204" pitchFamily="34" charset="-120"/>
                <a:cs typeface="+mn-cs"/>
              </a:rPr>
              <a:t>PRODUCTS</a:t>
            </a:r>
            <a:endParaRPr lang="zh-HK" altLang="en-US" sz="2400" b="1" dirty="0">
              <a:solidFill>
                <a:srgbClr val="BB0A49"/>
              </a:solidFill>
              <a:latin typeface="+mn-lt"/>
              <a:ea typeface="微軟正黑體" panose="020B0604030504040204" pitchFamily="34" charset="-120"/>
              <a:cs typeface="+mn-cs"/>
            </a:endParaRPr>
          </a:p>
        </p:txBody>
      </p:sp>
      <p:sp>
        <p:nvSpPr>
          <p:cNvPr id="12" name="TextBox 11"/>
          <p:cNvSpPr txBox="1"/>
          <p:nvPr/>
        </p:nvSpPr>
        <p:spPr>
          <a:xfrm>
            <a:off x="708342" y="2057879"/>
            <a:ext cx="1169020" cy="338554"/>
          </a:xfrm>
          <a:prstGeom prst="rect">
            <a:avLst/>
          </a:prstGeom>
          <a:noFill/>
        </p:spPr>
        <p:txBody>
          <a:bodyPr wrap="square" rtlCol="0">
            <a:spAutoFit/>
          </a:bodyPr>
          <a:lstStyle/>
          <a:p>
            <a:pPr algn="ctr"/>
            <a:r>
              <a:rPr lang="en-US" altLang="zh-TW" sz="1600" b="1" dirty="0">
                <a:ea typeface="微軟正黑體" panose="020B0604030504040204" pitchFamily="34" charset="-120"/>
              </a:rPr>
              <a:t>Grocery</a:t>
            </a:r>
          </a:p>
        </p:txBody>
      </p:sp>
      <p:sp>
        <p:nvSpPr>
          <p:cNvPr id="13" name="TextBox 12"/>
          <p:cNvSpPr txBox="1"/>
          <p:nvPr/>
        </p:nvSpPr>
        <p:spPr>
          <a:xfrm>
            <a:off x="672795" y="4206594"/>
            <a:ext cx="1169020" cy="338554"/>
          </a:xfrm>
          <a:prstGeom prst="rect">
            <a:avLst/>
          </a:prstGeom>
          <a:noFill/>
        </p:spPr>
        <p:txBody>
          <a:bodyPr wrap="square" rtlCol="0">
            <a:spAutoFit/>
          </a:bodyPr>
          <a:lstStyle/>
          <a:p>
            <a:pPr algn="ctr"/>
            <a:r>
              <a:rPr lang="en-US" altLang="zh-TW" sz="1600" b="1" dirty="0">
                <a:ea typeface="微軟正黑體" panose="020B0604030504040204" pitchFamily="34" charset="-120"/>
              </a:rPr>
              <a:t>Made in HK</a:t>
            </a:r>
          </a:p>
        </p:txBody>
      </p:sp>
      <p:sp>
        <p:nvSpPr>
          <p:cNvPr id="14" name="TextBox 13"/>
          <p:cNvSpPr txBox="1"/>
          <p:nvPr/>
        </p:nvSpPr>
        <p:spPr>
          <a:xfrm>
            <a:off x="2028600" y="2057526"/>
            <a:ext cx="1169020" cy="584775"/>
          </a:xfrm>
          <a:prstGeom prst="rect">
            <a:avLst/>
          </a:prstGeom>
          <a:noFill/>
        </p:spPr>
        <p:txBody>
          <a:bodyPr wrap="square" rtlCol="0">
            <a:spAutoFit/>
          </a:bodyPr>
          <a:lstStyle/>
          <a:p>
            <a:pPr algn="ctr"/>
            <a:r>
              <a:rPr lang="en-US" altLang="zh-TW" sz="1600" b="1" dirty="0">
                <a:ea typeface="微軟正黑體" panose="020B0604030504040204" pitchFamily="34" charset="-120"/>
              </a:rPr>
              <a:t>Snack &amp; Biscuit</a:t>
            </a:r>
          </a:p>
        </p:txBody>
      </p:sp>
      <p:sp>
        <p:nvSpPr>
          <p:cNvPr id="15" name="TextBox 14"/>
          <p:cNvSpPr txBox="1"/>
          <p:nvPr/>
        </p:nvSpPr>
        <p:spPr>
          <a:xfrm>
            <a:off x="3348858" y="2057526"/>
            <a:ext cx="1169020" cy="338554"/>
          </a:xfrm>
          <a:prstGeom prst="rect">
            <a:avLst/>
          </a:prstGeom>
          <a:noFill/>
        </p:spPr>
        <p:txBody>
          <a:bodyPr wrap="square" rtlCol="0">
            <a:spAutoFit/>
          </a:bodyPr>
          <a:lstStyle/>
          <a:p>
            <a:pPr algn="ctr"/>
            <a:r>
              <a:rPr lang="en-US" altLang="zh-HK" sz="1600" b="1" dirty="0">
                <a:ea typeface="微軟正黑體" panose="020B0604030504040204" pitchFamily="34" charset="-120"/>
              </a:rPr>
              <a:t>Beverage</a:t>
            </a:r>
            <a:endParaRPr lang="zh-HK" altLang="en-US" sz="1600" b="1" dirty="0">
              <a:ea typeface="微軟正黑體" panose="020B0604030504040204" pitchFamily="34" charset="-120"/>
            </a:endParaRPr>
          </a:p>
        </p:txBody>
      </p:sp>
      <p:sp>
        <p:nvSpPr>
          <p:cNvPr id="16" name="TextBox 15"/>
          <p:cNvSpPr txBox="1"/>
          <p:nvPr/>
        </p:nvSpPr>
        <p:spPr>
          <a:xfrm>
            <a:off x="4605228" y="2057526"/>
            <a:ext cx="851675" cy="338554"/>
          </a:xfrm>
          <a:prstGeom prst="rect">
            <a:avLst/>
          </a:prstGeom>
          <a:noFill/>
        </p:spPr>
        <p:txBody>
          <a:bodyPr wrap="square" rtlCol="0">
            <a:spAutoFit/>
          </a:bodyPr>
          <a:lstStyle/>
          <a:p>
            <a:pPr algn="ctr"/>
            <a:r>
              <a:rPr lang="en-US" altLang="zh-TW" sz="1600" b="1" dirty="0">
                <a:ea typeface="微軟正黑體" panose="020B0604030504040204" pitchFamily="34" charset="-120"/>
              </a:rPr>
              <a:t>Alcohol</a:t>
            </a:r>
          </a:p>
        </p:txBody>
      </p:sp>
      <p:sp>
        <p:nvSpPr>
          <p:cNvPr id="17" name="TextBox 16"/>
          <p:cNvSpPr txBox="1"/>
          <p:nvPr/>
        </p:nvSpPr>
        <p:spPr>
          <a:xfrm>
            <a:off x="5456903" y="2057526"/>
            <a:ext cx="1851101" cy="338554"/>
          </a:xfrm>
          <a:prstGeom prst="rect">
            <a:avLst/>
          </a:prstGeom>
          <a:noFill/>
        </p:spPr>
        <p:txBody>
          <a:bodyPr wrap="square" rtlCol="0">
            <a:spAutoFit/>
          </a:bodyPr>
          <a:lstStyle/>
          <a:p>
            <a:pPr algn="ctr"/>
            <a:r>
              <a:rPr lang="en-US" altLang="zh-TW" sz="1600" b="1" dirty="0">
                <a:ea typeface="微軟正黑體" panose="020B0604030504040204" pitchFamily="34" charset="-120"/>
              </a:rPr>
              <a:t>Breakfast</a:t>
            </a:r>
          </a:p>
        </p:txBody>
      </p:sp>
      <p:sp>
        <p:nvSpPr>
          <p:cNvPr id="18" name="TextBox 17"/>
          <p:cNvSpPr txBox="1"/>
          <p:nvPr/>
        </p:nvSpPr>
        <p:spPr>
          <a:xfrm>
            <a:off x="6814569" y="2057526"/>
            <a:ext cx="1851101" cy="338554"/>
          </a:xfrm>
          <a:prstGeom prst="rect">
            <a:avLst/>
          </a:prstGeom>
          <a:noFill/>
        </p:spPr>
        <p:txBody>
          <a:bodyPr wrap="square" rtlCol="0">
            <a:spAutoFit/>
          </a:bodyPr>
          <a:lstStyle/>
          <a:p>
            <a:pPr algn="ctr"/>
            <a:r>
              <a:rPr lang="en-US" altLang="zh-TW" sz="1600" b="1" dirty="0">
                <a:ea typeface="微軟正黑體" panose="020B0604030504040204" pitchFamily="34" charset="-120"/>
              </a:rPr>
              <a:t>Baking Needs</a:t>
            </a:r>
          </a:p>
        </p:txBody>
      </p:sp>
      <p:sp>
        <p:nvSpPr>
          <p:cNvPr id="19" name="TextBox 18"/>
          <p:cNvSpPr txBox="1"/>
          <p:nvPr/>
        </p:nvSpPr>
        <p:spPr>
          <a:xfrm>
            <a:off x="8267247" y="2057526"/>
            <a:ext cx="1851101" cy="338554"/>
          </a:xfrm>
          <a:prstGeom prst="rect">
            <a:avLst/>
          </a:prstGeom>
          <a:noFill/>
        </p:spPr>
        <p:txBody>
          <a:bodyPr wrap="square" rtlCol="0">
            <a:spAutoFit/>
          </a:bodyPr>
          <a:lstStyle/>
          <a:p>
            <a:pPr algn="ctr"/>
            <a:r>
              <a:rPr lang="en-US" altLang="zh-TW" sz="1600" b="1" dirty="0">
                <a:ea typeface="微軟正黑體" panose="020B0604030504040204" pitchFamily="34" charset="-120"/>
              </a:rPr>
              <a:t>Home &amp; Family</a:t>
            </a:r>
          </a:p>
        </p:txBody>
      </p:sp>
      <p:sp>
        <p:nvSpPr>
          <p:cNvPr id="20" name="TextBox 19"/>
          <p:cNvSpPr txBox="1"/>
          <p:nvPr/>
        </p:nvSpPr>
        <p:spPr>
          <a:xfrm>
            <a:off x="10055496" y="2060020"/>
            <a:ext cx="1851101" cy="338554"/>
          </a:xfrm>
          <a:prstGeom prst="rect">
            <a:avLst/>
          </a:prstGeom>
          <a:noFill/>
        </p:spPr>
        <p:txBody>
          <a:bodyPr wrap="square" rtlCol="0">
            <a:spAutoFit/>
          </a:bodyPr>
          <a:lstStyle/>
          <a:p>
            <a:pPr algn="ctr"/>
            <a:r>
              <a:rPr lang="en-US" altLang="zh-TW" sz="1600" b="1" dirty="0">
                <a:ea typeface="微軟正黑體" panose="020B0604030504040204" pitchFamily="34" charset="-120"/>
              </a:rPr>
              <a:t>Personal Care</a:t>
            </a:r>
          </a:p>
        </p:txBody>
      </p:sp>
      <p:sp>
        <p:nvSpPr>
          <p:cNvPr id="21" name="TextBox 20"/>
          <p:cNvSpPr txBox="1"/>
          <p:nvPr/>
        </p:nvSpPr>
        <p:spPr>
          <a:xfrm>
            <a:off x="6239692" y="4206241"/>
            <a:ext cx="1363235" cy="338554"/>
          </a:xfrm>
          <a:prstGeom prst="rect">
            <a:avLst/>
          </a:prstGeom>
          <a:noFill/>
        </p:spPr>
        <p:txBody>
          <a:bodyPr wrap="square" rtlCol="0">
            <a:spAutoFit/>
          </a:bodyPr>
          <a:lstStyle/>
          <a:p>
            <a:pPr algn="ctr"/>
            <a:r>
              <a:rPr lang="en-US" altLang="zh-TW" sz="1600" b="1" dirty="0">
                <a:ea typeface="微軟正黑體" panose="020B0604030504040204" pitchFamily="34" charset="-120"/>
              </a:rPr>
              <a:t>Case Offer</a:t>
            </a:r>
          </a:p>
        </p:txBody>
      </p:sp>
      <p:sp>
        <p:nvSpPr>
          <p:cNvPr id="22" name="TextBox 21"/>
          <p:cNvSpPr txBox="1"/>
          <p:nvPr/>
        </p:nvSpPr>
        <p:spPr>
          <a:xfrm>
            <a:off x="4201885" y="4206594"/>
            <a:ext cx="1169020" cy="338554"/>
          </a:xfrm>
          <a:prstGeom prst="rect">
            <a:avLst/>
          </a:prstGeom>
          <a:noFill/>
        </p:spPr>
        <p:txBody>
          <a:bodyPr wrap="square" rtlCol="0">
            <a:spAutoFit/>
          </a:bodyPr>
          <a:lstStyle/>
          <a:p>
            <a:pPr algn="ctr"/>
            <a:r>
              <a:rPr lang="en-US" altLang="zh-TW" sz="1600" b="1" dirty="0">
                <a:ea typeface="微軟正黑體" panose="020B0604030504040204" pitchFamily="34" charset="-120"/>
              </a:rPr>
              <a:t>Local Brew</a:t>
            </a:r>
          </a:p>
        </p:txBody>
      </p:sp>
      <p:sp>
        <p:nvSpPr>
          <p:cNvPr id="23" name="TextBox 22"/>
          <p:cNvSpPr txBox="1"/>
          <p:nvPr/>
        </p:nvSpPr>
        <p:spPr>
          <a:xfrm>
            <a:off x="2126403" y="4206594"/>
            <a:ext cx="1489382" cy="338554"/>
          </a:xfrm>
          <a:prstGeom prst="rect">
            <a:avLst/>
          </a:prstGeom>
          <a:noFill/>
        </p:spPr>
        <p:txBody>
          <a:bodyPr wrap="square" rtlCol="0">
            <a:spAutoFit/>
          </a:bodyPr>
          <a:lstStyle/>
          <a:p>
            <a:pPr algn="ctr"/>
            <a:r>
              <a:rPr lang="en-US" altLang="zh-TW" sz="1600" b="1" dirty="0">
                <a:ea typeface="微軟正黑體" panose="020B0604030504040204" pitchFamily="34" charset="-120"/>
              </a:rPr>
              <a:t>Local Bakery</a:t>
            </a:r>
          </a:p>
        </p:txBody>
      </p:sp>
      <p:sp>
        <p:nvSpPr>
          <p:cNvPr id="24" name="TextBox 23"/>
          <p:cNvSpPr txBox="1"/>
          <p:nvPr/>
        </p:nvSpPr>
        <p:spPr>
          <a:xfrm>
            <a:off x="8152708" y="3960020"/>
            <a:ext cx="1671758" cy="584775"/>
          </a:xfrm>
          <a:prstGeom prst="rect">
            <a:avLst/>
          </a:prstGeom>
          <a:noFill/>
        </p:spPr>
        <p:txBody>
          <a:bodyPr wrap="square" rtlCol="0">
            <a:spAutoFit/>
          </a:bodyPr>
          <a:lstStyle/>
          <a:p>
            <a:pPr algn="ctr"/>
            <a:r>
              <a:rPr lang="en-US" altLang="zh-TW" sz="1600" b="1" dirty="0">
                <a:ea typeface="微軟正黑體" panose="020B0604030504040204" pitchFamily="34" charset="-120"/>
              </a:rPr>
              <a:t>Eco-friendly </a:t>
            </a:r>
          </a:p>
          <a:p>
            <a:pPr algn="ctr"/>
            <a:r>
              <a:rPr lang="en-US" altLang="zh-TW" sz="1600" b="1" dirty="0">
                <a:ea typeface="微軟正黑體" panose="020B0604030504040204" pitchFamily="34" charset="-120"/>
              </a:rPr>
              <a:t>cleaning supplies</a:t>
            </a:r>
          </a:p>
        </p:txBody>
      </p:sp>
      <p:sp>
        <p:nvSpPr>
          <p:cNvPr id="25" name="TextBox 24"/>
          <p:cNvSpPr txBox="1"/>
          <p:nvPr/>
        </p:nvSpPr>
        <p:spPr>
          <a:xfrm>
            <a:off x="10056423" y="3959667"/>
            <a:ext cx="1671758" cy="830997"/>
          </a:xfrm>
          <a:prstGeom prst="rect">
            <a:avLst/>
          </a:prstGeom>
          <a:noFill/>
        </p:spPr>
        <p:txBody>
          <a:bodyPr wrap="square" rtlCol="0">
            <a:spAutoFit/>
          </a:bodyPr>
          <a:lstStyle/>
          <a:p>
            <a:pPr algn="ctr"/>
            <a:r>
              <a:rPr lang="en-US" altLang="zh-TW" sz="1600" b="1" dirty="0">
                <a:ea typeface="微軟正黑體" panose="020B0604030504040204" pitchFamily="34" charset="-120"/>
              </a:rPr>
              <a:t>Handmade/eco-friendly body care</a:t>
            </a:r>
          </a:p>
        </p:txBody>
      </p:sp>
      <p:sp>
        <p:nvSpPr>
          <p:cNvPr id="26" name="TextBox 25"/>
          <p:cNvSpPr txBox="1"/>
          <p:nvPr/>
        </p:nvSpPr>
        <p:spPr>
          <a:xfrm>
            <a:off x="721353" y="1688194"/>
            <a:ext cx="4381035" cy="369332"/>
          </a:xfrm>
          <a:prstGeom prst="rect">
            <a:avLst/>
          </a:prstGeom>
          <a:noFill/>
        </p:spPr>
        <p:txBody>
          <a:bodyPr wrap="square" rtlCol="0">
            <a:spAutoFit/>
          </a:bodyPr>
          <a:lstStyle/>
          <a:p>
            <a:r>
              <a:rPr lang="en-US" altLang="zh-TW" b="1" dirty="0">
                <a:solidFill>
                  <a:srgbClr val="BB0A49"/>
                </a:solidFill>
                <a:ea typeface="微軟正黑體" panose="020B0604030504040204" pitchFamily="34" charset="-120"/>
              </a:rPr>
              <a:t>MASS BRAND </a:t>
            </a:r>
          </a:p>
        </p:txBody>
      </p:sp>
      <p:sp>
        <p:nvSpPr>
          <p:cNvPr id="27" name="TextBox 26"/>
          <p:cNvSpPr txBox="1"/>
          <p:nvPr/>
        </p:nvSpPr>
        <p:spPr>
          <a:xfrm>
            <a:off x="738888" y="3836909"/>
            <a:ext cx="4381035" cy="369332"/>
          </a:xfrm>
          <a:prstGeom prst="rect">
            <a:avLst/>
          </a:prstGeom>
          <a:noFill/>
        </p:spPr>
        <p:txBody>
          <a:bodyPr wrap="square" rtlCol="0">
            <a:spAutoFit/>
          </a:bodyPr>
          <a:lstStyle/>
          <a:p>
            <a:r>
              <a:rPr lang="en-US" altLang="zh-TW" b="1" dirty="0">
                <a:solidFill>
                  <a:srgbClr val="BB0A49"/>
                </a:solidFill>
                <a:ea typeface="微軟正黑體" panose="020B0604030504040204" pitchFamily="34" charset="-120"/>
              </a:rPr>
              <a:t>SPECIAL ON ZTORE</a:t>
            </a:r>
            <a:endParaRPr lang="zh-HK" altLang="en-US" b="1" dirty="0">
              <a:solidFill>
                <a:srgbClr val="BB0A49"/>
              </a:solidFill>
              <a:ea typeface="微軟正黑體" panose="020B0604030504040204" pitchFamily="34" charset="-120"/>
            </a:endParaRPr>
          </a:p>
        </p:txBody>
      </p:sp>
      <p:pic>
        <p:nvPicPr>
          <p:cNvPr id="28" name="Picture 2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064099" y="2622636"/>
            <a:ext cx="507936" cy="507936"/>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486151" y="2622636"/>
            <a:ext cx="507936" cy="507936"/>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8938829" y="2622636"/>
            <a:ext cx="507936" cy="507936"/>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0597220" y="2622636"/>
            <a:ext cx="507936" cy="507936"/>
          </a:xfrm>
          <a:prstGeom prst="rect">
            <a:avLst/>
          </a:prstGeom>
        </p:spPr>
      </p:pic>
      <p:pic>
        <p:nvPicPr>
          <p:cNvPr id="32" name="Picture 31"/>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051895" y="2626234"/>
            <a:ext cx="507936" cy="507936"/>
          </a:xfrm>
          <a:prstGeom prst="rect">
            <a:avLst/>
          </a:prstGeom>
        </p:spPr>
      </p:pic>
      <p:pic>
        <p:nvPicPr>
          <p:cNvPr id="33" name="Picture 32"/>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2359142" y="2626234"/>
            <a:ext cx="507936" cy="507936"/>
          </a:xfrm>
          <a:prstGeom prst="rect">
            <a:avLst/>
          </a:prstGeom>
        </p:spPr>
      </p:pic>
      <p:pic>
        <p:nvPicPr>
          <p:cNvPr id="34" name="Picture 33"/>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3646112" y="2619167"/>
            <a:ext cx="507936" cy="507936"/>
          </a:xfrm>
          <a:prstGeom prst="rect">
            <a:avLst/>
          </a:prstGeom>
        </p:spPr>
      </p:pic>
      <p:pic>
        <p:nvPicPr>
          <p:cNvPr id="35" name="Picture 34"/>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4779295" y="2632015"/>
            <a:ext cx="507936" cy="507936"/>
          </a:xfrm>
          <a:prstGeom prst="rect">
            <a:avLst/>
          </a:prstGeom>
        </p:spPr>
      </p:pic>
      <p:pic>
        <p:nvPicPr>
          <p:cNvPr id="36" name="Picture 35"/>
          <p:cNvPicPr>
            <a:picLocks noChangeAspect="1"/>
          </p:cNvPicPr>
          <p:nvPr/>
        </p:nvPicPr>
        <p:blipFill>
          <a:blip r:embed="rId14">
            <a:clrChange>
              <a:clrFrom>
                <a:srgbClr val="FFFFFF"/>
              </a:clrFrom>
              <a:clrTo>
                <a:srgbClr val="FFFFFF">
                  <a:alpha val="0"/>
                </a:srgbClr>
              </a:clrTo>
            </a:clrChange>
          </a:blip>
          <a:stretch>
            <a:fillRect/>
          </a:stretch>
        </p:blipFill>
        <p:spPr>
          <a:xfrm>
            <a:off x="416233" y="4729587"/>
            <a:ext cx="841072" cy="1253543"/>
          </a:xfrm>
          <a:prstGeom prst="rect">
            <a:avLst/>
          </a:prstGeom>
        </p:spPr>
      </p:pic>
      <p:pic>
        <p:nvPicPr>
          <p:cNvPr id="37" name="Picture 36"/>
          <p:cNvPicPr>
            <a:picLocks noChangeAspect="1"/>
          </p:cNvPicPr>
          <p:nvPr/>
        </p:nvPicPr>
        <p:blipFill>
          <a:blip r:embed="rId15">
            <a:clrChange>
              <a:clrFrom>
                <a:srgbClr val="FFFFFF"/>
              </a:clrFrom>
              <a:clrTo>
                <a:srgbClr val="FFFFFF">
                  <a:alpha val="0"/>
                </a:srgbClr>
              </a:clrTo>
            </a:clrChange>
          </a:blip>
          <a:stretch>
            <a:fillRect/>
          </a:stretch>
        </p:blipFill>
        <p:spPr>
          <a:xfrm>
            <a:off x="1149163" y="5002339"/>
            <a:ext cx="961560" cy="980791"/>
          </a:xfrm>
          <a:prstGeom prst="rect">
            <a:avLst/>
          </a:prstGeom>
        </p:spPr>
      </p:pic>
      <p:pic>
        <p:nvPicPr>
          <p:cNvPr id="38" name="Picture 37"/>
          <p:cNvPicPr>
            <a:picLocks noChangeAspect="1"/>
          </p:cNvPicPr>
          <p:nvPr/>
        </p:nvPicPr>
        <p:blipFill>
          <a:blip r:embed="rId16">
            <a:clrChange>
              <a:clrFrom>
                <a:srgbClr val="F9F9F9"/>
              </a:clrFrom>
              <a:clrTo>
                <a:srgbClr val="F9F9F9">
                  <a:alpha val="0"/>
                </a:srgbClr>
              </a:clrTo>
            </a:clrChange>
          </a:blip>
          <a:stretch>
            <a:fillRect/>
          </a:stretch>
        </p:blipFill>
        <p:spPr>
          <a:xfrm>
            <a:off x="2234255" y="4658893"/>
            <a:ext cx="1258113" cy="833841"/>
          </a:xfrm>
          <a:prstGeom prst="rect">
            <a:avLst/>
          </a:prstGeom>
        </p:spPr>
      </p:pic>
      <p:pic>
        <p:nvPicPr>
          <p:cNvPr id="39" name="Picture 38"/>
          <p:cNvPicPr>
            <a:picLocks noChangeAspect="1"/>
          </p:cNvPicPr>
          <p:nvPr/>
        </p:nvPicPr>
        <p:blipFill>
          <a:blip r:embed="rId17">
            <a:clrChange>
              <a:clrFrom>
                <a:srgbClr val="FFFFFF"/>
              </a:clrFrom>
              <a:clrTo>
                <a:srgbClr val="FFFFFF">
                  <a:alpha val="0"/>
                </a:srgbClr>
              </a:clrTo>
            </a:clrChange>
          </a:blip>
          <a:stretch>
            <a:fillRect/>
          </a:stretch>
        </p:blipFill>
        <p:spPr>
          <a:xfrm>
            <a:off x="2171633" y="5296469"/>
            <a:ext cx="1293773" cy="689383"/>
          </a:xfrm>
          <a:prstGeom prst="rect">
            <a:avLst/>
          </a:prstGeom>
        </p:spPr>
      </p:pic>
      <p:pic>
        <p:nvPicPr>
          <p:cNvPr id="40" name="Picture 39"/>
          <p:cNvPicPr>
            <a:picLocks noChangeAspect="1"/>
          </p:cNvPicPr>
          <p:nvPr/>
        </p:nvPicPr>
        <p:blipFill>
          <a:blip r:embed="rId18"/>
          <a:stretch>
            <a:fillRect/>
          </a:stretch>
        </p:blipFill>
        <p:spPr>
          <a:xfrm>
            <a:off x="6478222" y="4559242"/>
            <a:ext cx="867589" cy="769291"/>
          </a:xfrm>
          <a:prstGeom prst="rect">
            <a:avLst/>
          </a:prstGeom>
        </p:spPr>
      </p:pic>
      <p:pic>
        <p:nvPicPr>
          <p:cNvPr id="41" name="Picture 40"/>
          <p:cNvPicPr>
            <a:picLocks noChangeAspect="1"/>
          </p:cNvPicPr>
          <p:nvPr/>
        </p:nvPicPr>
        <p:blipFill>
          <a:blip r:embed="rId19"/>
          <a:stretch>
            <a:fillRect/>
          </a:stretch>
        </p:blipFill>
        <p:spPr>
          <a:xfrm>
            <a:off x="5854518" y="5355642"/>
            <a:ext cx="1116741" cy="998411"/>
          </a:xfrm>
          <a:prstGeom prst="rect">
            <a:avLst/>
          </a:prstGeom>
        </p:spPr>
      </p:pic>
      <p:pic>
        <p:nvPicPr>
          <p:cNvPr id="42" name="Picture 41"/>
          <p:cNvPicPr>
            <a:picLocks noChangeAspect="1"/>
          </p:cNvPicPr>
          <p:nvPr/>
        </p:nvPicPr>
        <p:blipFill>
          <a:blip r:embed="rId20"/>
          <a:stretch>
            <a:fillRect/>
          </a:stretch>
        </p:blipFill>
        <p:spPr>
          <a:xfrm>
            <a:off x="6971259" y="5566786"/>
            <a:ext cx="862953" cy="814376"/>
          </a:xfrm>
          <a:prstGeom prst="rect">
            <a:avLst/>
          </a:prstGeom>
        </p:spPr>
      </p:pic>
      <p:pic>
        <p:nvPicPr>
          <p:cNvPr id="43" name="Picture 42"/>
          <p:cNvPicPr>
            <a:picLocks noChangeAspect="1"/>
          </p:cNvPicPr>
          <p:nvPr/>
        </p:nvPicPr>
        <p:blipFill rotWithShape="1">
          <a:blip r:embed="rId21">
            <a:extLst>
              <a:ext uri="{28A0092B-C50C-407E-A947-70E740481C1C}">
                <a14:useLocalDpi xmlns:a14="http://schemas.microsoft.com/office/drawing/2010/main" xmlns="" val="0"/>
              </a:ext>
            </a:extLst>
          </a:blip>
          <a:srcRect t="28455" b="27058"/>
          <a:stretch/>
        </p:blipFill>
        <p:spPr>
          <a:xfrm>
            <a:off x="3782481" y="5002339"/>
            <a:ext cx="1863718" cy="829101"/>
          </a:xfrm>
          <a:prstGeom prst="rect">
            <a:avLst/>
          </a:prstGeom>
        </p:spPr>
      </p:pic>
      <p:pic>
        <p:nvPicPr>
          <p:cNvPr id="44" name="Picture 43"/>
          <p:cNvPicPr>
            <a:picLocks noChangeAspect="1"/>
          </p:cNvPicPr>
          <p:nvPr/>
        </p:nvPicPr>
        <p:blipFill>
          <a:blip r:embed="rId22"/>
          <a:stretch>
            <a:fillRect/>
          </a:stretch>
        </p:blipFill>
        <p:spPr>
          <a:xfrm>
            <a:off x="10019479" y="4803086"/>
            <a:ext cx="1391149" cy="926639"/>
          </a:xfrm>
          <a:prstGeom prst="rect">
            <a:avLst/>
          </a:prstGeom>
        </p:spPr>
      </p:pic>
      <p:pic>
        <p:nvPicPr>
          <p:cNvPr id="45" name="Picture 44"/>
          <p:cNvPicPr>
            <a:picLocks noChangeAspect="1"/>
          </p:cNvPicPr>
          <p:nvPr/>
        </p:nvPicPr>
        <p:blipFill>
          <a:blip r:embed="rId23">
            <a:clrChange>
              <a:clrFrom>
                <a:srgbClr val="FFFFFF"/>
              </a:clrFrom>
              <a:clrTo>
                <a:srgbClr val="FFFFFF">
                  <a:alpha val="0"/>
                </a:srgbClr>
              </a:clrTo>
            </a:clrChange>
          </a:blip>
          <a:stretch>
            <a:fillRect/>
          </a:stretch>
        </p:blipFill>
        <p:spPr>
          <a:xfrm rot="1109272" flipH="1">
            <a:off x="10446930" y="5666346"/>
            <a:ext cx="1129998" cy="708083"/>
          </a:xfrm>
          <a:prstGeom prst="rect">
            <a:avLst/>
          </a:prstGeom>
        </p:spPr>
      </p:pic>
      <p:pic>
        <p:nvPicPr>
          <p:cNvPr id="46" name="Picture 45"/>
          <p:cNvPicPr>
            <a:picLocks noChangeAspect="1"/>
          </p:cNvPicPr>
          <p:nvPr/>
        </p:nvPicPr>
        <p:blipFill>
          <a:blip r:embed="rId24">
            <a:clrChange>
              <a:clrFrom>
                <a:srgbClr val="FFFEFF"/>
              </a:clrFrom>
              <a:clrTo>
                <a:srgbClr val="FFFEFF">
                  <a:alpha val="0"/>
                </a:srgbClr>
              </a:clrTo>
            </a:clrChange>
          </a:blip>
          <a:stretch>
            <a:fillRect/>
          </a:stretch>
        </p:blipFill>
        <p:spPr>
          <a:xfrm>
            <a:off x="10163536" y="5669141"/>
            <a:ext cx="688687" cy="520761"/>
          </a:xfrm>
          <a:prstGeom prst="rect">
            <a:avLst/>
          </a:prstGeom>
        </p:spPr>
      </p:pic>
      <p:pic>
        <p:nvPicPr>
          <p:cNvPr id="47" name="Picture 46"/>
          <p:cNvPicPr>
            <a:picLocks noChangeAspect="1"/>
          </p:cNvPicPr>
          <p:nvPr/>
        </p:nvPicPr>
        <p:blipFill>
          <a:blip r:embed="rId25"/>
          <a:stretch>
            <a:fillRect/>
          </a:stretch>
        </p:blipFill>
        <p:spPr>
          <a:xfrm>
            <a:off x="8291323" y="4610181"/>
            <a:ext cx="500295" cy="1327910"/>
          </a:xfrm>
          <a:prstGeom prst="rect">
            <a:avLst/>
          </a:prstGeom>
        </p:spPr>
      </p:pic>
      <p:pic>
        <p:nvPicPr>
          <p:cNvPr id="48" name="Picture 47"/>
          <p:cNvPicPr>
            <a:picLocks noChangeAspect="1"/>
          </p:cNvPicPr>
          <p:nvPr/>
        </p:nvPicPr>
        <p:blipFill>
          <a:blip r:embed="rId26">
            <a:clrChange>
              <a:clrFrom>
                <a:srgbClr val="FFFFFF"/>
              </a:clrFrom>
              <a:clrTo>
                <a:srgbClr val="FFFFFF">
                  <a:alpha val="0"/>
                </a:srgbClr>
              </a:clrTo>
            </a:clrChange>
          </a:blip>
          <a:stretch>
            <a:fillRect/>
          </a:stretch>
        </p:blipFill>
        <p:spPr>
          <a:xfrm>
            <a:off x="8330202" y="4839767"/>
            <a:ext cx="755584" cy="1396604"/>
          </a:xfrm>
          <a:prstGeom prst="rect">
            <a:avLst/>
          </a:prstGeom>
        </p:spPr>
      </p:pic>
      <p:pic>
        <p:nvPicPr>
          <p:cNvPr id="49" name="Picture 48"/>
          <p:cNvPicPr>
            <a:picLocks noChangeAspect="1"/>
          </p:cNvPicPr>
          <p:nvPr/>
        </p:nvPicPr>
        <p:blipFill>
          <a:blip r:embed="rId27">
            <a:clrChange>
              <a:clrFrom>
                <a:srgbClr val="FFFFFF"/>
              </a:clrFrom>
              <a:clrTo>
                <a:srgbClr val="FFFFFF">
                  <a:alpha val="0"/>
                </a:srgbClr>
              </a:clrTo>
            </a:clrChange>
          </a:blip>
          <a:stretch>
            <a:fillRect/>
          </a:stretch>
        </p:blipFill>
        <p:spPr>
          <a:xfrm>
            <a:off x="8670118" y="5505454"/>
            <a:ext cx="1177190" cy="831908"/>
          </a:xfrm>
          <a:prstGeom prst="rect">
            <a:avLst/>
          </a:prstGeom>
        </p:spPr>
      </p:pic>
      <p:grpSp>
        <p:nvGrpSpPr>
          <p:cNvPr id="50" name="Group 49"/>
          <p:cNvGrpSpPr/>
          <p:nvPr/>
        </p:nvGrpSpPr>
        <p:grpSpPr>
          <a:xfrm>
            <a:off x="9387097" y="302700"/>
            <a:ext cx="2220586" cy="1212850"/>
            <a:chOff x="-5105400" y="2514600"/>
            <a:chExt cx="4743450" cy="2590800"/>
          </a:xfrm>
        </p:grpSpPr>
        <p:sp>
          <p:nvSpPr>
            <p:cNvPr id="51" name="Rectangle 50"/>
            <p:cNvSpPr/>
            <p:nvPr/>
          </p:nvSpPr>
          <p:spPr>
            <a:xfrm>
              <a:off x="-5105400" y="2514600"/>
              <a:ext cx="4743450" cy="259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2" descr="M:\Agreement\Ztore\logo2.png"/>
            <p:cNvPicPr>
              <a:picLocks noChangeAspect="1" noChangeArrowheads="1"/>
            </p:cNvPicPr>
            <p:nvPr/>
          </p:nvPicPr>
          <p:blipFill rotWithShape="1">
            <a:blip r:embed="rId28">
              <a:extLst>
                <a:ext uri="{28A0092B-C50C-407E-A947-70E740481C1C}">
                  <a14:useLocalDpi xmlns:a14="http://schemas.microsoft.com/office/drawing/2010/main" xmlns="" val="0"/>
                </a:ext>
              </a:extLst>
            </a:blip>
            <a:srcRect t="16666" b="17205"/>
            <a:stretch/>
          </p:blipFill>
          <p:spPr bwMode="auto">
            <a:xfrm>
              <a:off x="-5105400" y="2705100"/>
              <a:ext cx="4724400" cy="234315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211753148"/>
      </p:ext>
    </p:extLst>
  </p:cSld>
  <p:clrMapOvr>
    <a:masterClrMapping/>
  </p:clrMapOvr>
  <p:transition spd="slow">
    <p:pull dir="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2">
            <a:lum bright="70000" contrast="-70000"/>
            <a:extLst>
              <a:ext uri="{BEBA8EAE-BF5A-486C-A8C5-ECC9F3942E4B}">
                <a14:imgProps xmlns:a14="http://schemas.microsoft.com/office/drawing/2010/main" xmlns="">
                  <a14:imgLayer r:embed="rId3">
                    <a14:imgEffect>
                      <a14:saturation sat="66000"/>
                    </a14:imgEffect>
                  </a14:imgLayer>
                </a14:imgProps>
              </a:ext>
              <a:ext uri="{28A0092B-C50C-407E-A947-70E740481C1C}">
                <a14:useLocalDpi xmlns:a14="http://schemas.microsoft.com/office/drawing/2010/main" xmlns="" val="0"/>
              </a:ext>
            </a:extLst>
          </a:blip>
          <a:srcRect l="2747" t="18270" r="1" b="8044"/>
          <a:stretch/>
        </p:blipFill>
        <p:spPr bwMode="auto">
          <a:xfrm>
            <a:off x="0" y="0"/>
            <a:ext cx="12192000"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52027" b="52877"/>
          <a:stretch/>
        </p:blipFill>
        <p:spPr bwMode="auto">
          <a:xfrm>
            <a:off x="3135776" y="2286595"/>
            <a:ext cx="5612936" cy="38983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2400300" y="1515550"/>
            <a:ext cx="7391400" cy="707886"/>
          </a:xfrm>
          <a:prstGeom prst="rect">
            <a:avLst/>
          </a:prstGeom>
          <a:noFill/>
        </p:spPr>
        <p:txBody>
          <a:bodyPr wrap="square" lIns="91440" tIns="45720" rIns="91440" bIns="45720">
            <a:spAutoFit/>
          </a:bodyPr>
          <a:lstStyle/>
          <a:p>
            <a:pPr algn="ctr"/>
            <a:r>
              <a:rPr lang="en-US" altLang="zh-TW" sz="4000" b="1" cap="all" dirty="0" smtClean="0">
                <a:ln w="9000" cmpd="sng">
                  <a:solidFill>
                    <a:schemeClr val="accent4">
                      <a:shade val="50000"/>
                      <a:satMod val="120000"/>
                    </a:schemeClr>
                  </a:solidFill>
                  <a:prstDash val="solid"/>
                </a:ln>
                <a:effectLst>
                  <a:glow rad="228600">
                    <a:schemeClr val="accent4">
                      <a:satMod val="175000"/>
                      <a:alpha val="40000"/>
                    </a:schemeClr>
                  </a:glow>
                  <a:outerShdw blurRad="38100" dist="38100" dir="2700000" algn="tl">
                    <a:srgbClr val="000000">
                      <a:alpha val="43137"/>
                    </a:srgbClr>
                  </a:outerShdw>
                  <a:reflection blurRad="12700" stA="28000" endPos="45000" dist="1000" dir="5400000" sy="-100000" algn="bl" rotWithShape="0"/>
                </a:effectLst>
                <a:latin typeface="微軟正黑體" panose="020B0604030504040204" pitchFamily="34" charset="-120"/>
                <a:ea typeface="微軟正黑體" panose="020B0604030504040204" pitchFamily="34" charset="-120"/>
              </a:rPr>
              <a:t>HKLS 2016 Exclusive offer</a:t>
            </a:r>
            <a:endParaRPr lang="en-US" sz="4000" b="1" cap="all" dirty="0">
              <a:ln w="9000" cmpd="sng">
                <a:solidFill>
                  <a:schemeClr val="accent4">
                    <a:shade val="50000"/>
                    <a:satMod val="120000"/>
                  </a:schemeClr>
                </a:solidFill>
                <a:prstDash val="solid"/>
              </a:ln>
              <a:effectLst>
                <a:glow rad="228600">
                  <a:schemeClr val="accent4">
                    <a:satMod val="175000"/>
                    <a:alpha val="40000"/>
                  </a:schemeClr>
                </a:glow>
                <a:outerShdw blurRad="38100" dist="38100" dir="2700000" algn="tl">
                  <a:srgbClr val="000000">
                    <a:alpha val="43137"/>
                  </a:srgbClr>
                </a:outerShdw>
                <a:reflection blurRad="12700" stA="28000" endPos="45000" dist="1000" dir="5400000" sy="-100000" algn="bl" rotWithShape="0"/>
              </a:effectLst>
              <a:latin typeface="微軟正黑體" panose="020B0604030504040204" pitchFamily="34" charset="-120"/>
              <a:ea typeface="微軟正黑體" panose="020B0604030504040204" pitchFamily="34" charset="-120"/>
            </a:endParaRPr>
          </a:p>
        </p:txBody>
      </p:sp>
      <p:grpSp>
        <p:nvGrpSpPr>
          <p:cNvPr id="8" name="Group 7"/>
          <p:cNvGrpSpPr/>
          <p:nvPr/>
        </p:nvGrpSpPr>
        <p:grpSpPr>
          <a:xfrm>
            <a:off x="9387097" y="302700"/>
            <a:ext cx="2220586" cy="1212850"/>
            <a:chOff x="-5105400" y="2514600"/>
            <a:chExt cx="4743450" cy="2590800"/>
          </a:xfrm>
        </p:grpSpPr>
        <p:sp>
          <p:nvSpPr>
            <p:cNvPr id="9" name="Rectangle 8"/>
            <p:cNvSpPr/>
            <p:nvPr/>
          </p:nvSpPr>
          <p:spPr>
            <a:xfrm>
              <a:off x="-5105400" y="2514600"/>
              <a:ext cx="4743450" cy="259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Agreement\Ztore\logo2.png"/>
            <p:cNvPicPr>
              <a:picLocks noChangeAspect="1" noChangeArrowheads="1"/>
            </p:cNvPicPr>
            <p:nvPr/>
          </p:nvPicPr>
          <p:blipFill rotWithShape="1">
            <a:blip r:embed="rId5">
              <a:extLst>
                <a:ext uri="{28A0092B-C50C-407E-A947-70E740481C1C}">
                  <a14:useLocalDpi xmlns:a14="http://schemas.microsoft.com/office/drawing/2010/main" xmlns="" val="0"/>
                </a:ext>
              </a:extLst>
            </a:blip>
            <a:srcRect t="16666" b="17205"/>
            <a:stretch/>
          </p:blipFill>
          <p:spPr bwMode="auto">
            <a:xfrm>
              <a:off x="-5105400" y="2705100"/>
              <a:ext cx="4724400" cy="234315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1154136220"/>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mn-lt"/>
            </a:endParaRPr>
          </a:p>
        </p:txBody>
      </p:sp>
      <p:sp>
        <p:nvSpPr>
          <p:cNvPr id="3" name="Subtitle 2"/>
          <p:cNvSpPr>
            <a:spLocks noGrp="1"/>
          </p:cNvSpPr>
          <p:nvPr>
            <p:ph type="subTitle" idx="1"/>
          </p:nvPr>
        </p:nvSpPr>
        <p:spPr/>
        <p:txBody>
          <a:bodyPr/>
          <a:lstStyle/>
          <a:p>
            <a:endParaRPr lang="en-US"/>
          </a:p>
        </p:txBody>
      </p:sp>
      <p:grpSp>
        <p:nvGrpSpPr>
          <p:cNvPr id="4" name="Group 3"/>
          <p:cNvGrpSpPr/>
          <p:nvPr/>
        </p:nvGrpSpPr>
        <p:grpSpPr>
          <a:xfrm>
            <a:off x="0" y="-1"/>
            <a:ext cx="12192000" cy="6857364"/>
            <a:chOff x="0" y="-1"/>
            <a:chExt cx="12192000" cy="6857364"/>
          </a:xfrm>
        </p:grpSpPr>
        <p:pic>
          <p:nvPicPr>
            <p:cNvPr id="1026" name="Picture 2" descr="C:\Users\bivyw\Desktop\confernce temp\shutterstock_13234431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
              <a:ext cx="10287000" cy="685736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C:\Users\bivyw\Desktop\confernce temp\shutterstock_132344318.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4444"/>
            <a:stretch/>
          </p:blipFill>
          <p:spPr bwMode="auto">
            <a:xfrm>
              <a:off x="3543300" y="-1"/>
              <a:ext cx="8648700" cy="68573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8" name="Rectangle 7"/>
          <p:cNvSpPr/>
          <p:nvPr/>
        </p:nvSpPr>
        <p:spPr>
          <a:xfrm>
            <a:off x="0" y="-56864"/>
            <a:ext cx="12298890" cy="6896100"/>
          </a:xfrm>
          <a:prstGeom prst="rect">
            <a:avLst/>
          </a:prstGeom>
          <a:gradFill flip="none" rotWithShape="1">
            <a:gsLst>
              <a:gs pos="0">
                <a:srgbClr val="000000">
                  <a:alpha val="80000"/>
                </a:srgbClr>
              </a:gs>
              <a:gs pos="9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ea typeface="+mn-ea"/>
              <a:cs typeface="+mn-cs"/>
            </a:endParaRPr>
          </a:p>
        </p:txBody>
      </p:sp>
      <p:sp>
        <p:nvSpPr>
          <p:cNvPr id="6" name="TextBox 5"/>
          <p:cNvSpPr txBox="1"/>
          <p:nvPr/>
        </p:nvSpPr>
        <p:spPr>
          <a:xfrm>
            <a:off x="3981450" y="1177924"/>
            <a:ext cx="7905750"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TW" sz="2800" b="1" dirty="0" smtClean="0">
                <a:solidFill>
                  <a:schemeClr val="bg1"/>
                </a:solidFill>
                <a:ea typeface="微軟正黑體" panose="020B0604030504040204" pitchFamily="34" charset="-120"/>
              </a:rPr>
              <a:t>1.</a:t>
            </a:r>
            <a:r>
              <a:rPr lang="zh-TW" altLang="en-US" sz="2800" b="1" dirty="0" smtClean="0">
                <a:solidFill>
                  <a:schemeClr val="bg1"/>
                </a:solidFill>
                <a:ea typeface="微軟正黑體" panose="020B0604030504040204" pitchFamily="34" charset="-120"/>
              </a:rPr>
              <a:t> </a:t>
            </a:r>
            <a:r>
              <a:rPr lang="en-US" altLang="zh-TW" sz="2800" b="1" dirty="0" smtClean="0">
                <a:solidFill>
                  <a:schemeClr val="bg1"/>
                </a:solidFill>
                <a:ea typeface="微軟正黑體" panose="020B0604030504040204" pitchFamily="34" charset="-120"/>
              </a:rPr>
              <a:t>Just </a:t>
            </a:r>
            <a:r>
              <a:rPr lang="en-US" altLang="zh-TW" sz="2800" b="1" dirty="0">
                <a:solidFill>
                  <a:schemeClr val="bg1"/>
                </a:solidFill>
                <a:ea typeface="微軟正黑體" panose="020B0604030504040204" pitchFamily="34" charset="-120"/>
              </a:rPr>
              <a:t>continue what you normally do every day</a:t>
            </a:r>
            <a:endParaRPr lang="en-US" sz="2800" b="1" dirty="0" smtClean="0">
              <a:solidFill>
                <a:schemeClr val="bg1"/>
              </a:solidFill>
              <a:ea typeface="微軟正黑體" panose="020B0604030504040204" pitchFamily="34" charset="-120"/>
            </a:endParaRPr>
          </a:p>
        </p:txBody>
      </p:sp>
      <p:sp>
        <p:nvSpPr>
          <p:cNvPr id="9" name="TextBox 8"/>
          <p:cNvSpPr txBox="1"/>
          <p:nvPr/>
        </p:nvSpPr>
        <p:spPr>
          <a:xfrm>
            <a:off x="3981450" y="1924336"/>
            <a:ext cx="7162800" cy="523220"/>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buFont typeface="Arial"/>
              <a:buNone/>
            </a:pPr>
            <a:r>
              <a:rPr lang="en-US" altLang="zh-TW" sz="2800" b="1" dirty="0" smtClean="0">
                <a:solidFill>
                  <a:schemeClr val="bg1"/>
                </a:solidFill>
                <a:ea typeface="微軟正黑體" panose="020B0604030504040204" pitchFamily="34" charset="-120"/>
              </a:rPr>
              <a:t>2.</a:t>
            </a:r>
            <a:r>
              <a:rPr lang="zh-TW" altLang="en-US" sz="2800" b="1" dirty="0" smtClean="0">
                <a:solidFill>
                  <a:schemeClr val="bg1"/>
                </a:solidFill>
                <a:ea typeface="微軟正黑體" panose="020B0604030504040204" pitchFamily="34" charset="-120"/>
              </a:rPr>
              <a:t> </a:t>
            </a:r>
            <a:r>
              <a:rPr lang="en-US" altLang="zh-TW" sz="2800" b="1" dirty="0" smtClean="0">
                <a:solidFill>
                  <a:schemeClr val="bg1"/>
                </a:solidFill>
                <a:ea typeface="微軟正黑體" panose="020B0604030504040204" pitchFamily="34" charset="-120"/>
              </a:rPr>
              <a:t>Earn Cashback</a:t>
            </a:r>
            <a:endParaRPr lang="en-US" sz="2800" b="1" dirty="0" smtClean="0">
              <a:solidFill>
                <a:schemeClr val="bg1"/>
              </a:solidFill>
              <a:ea typeface="微軟正黑體" panose="020B0604030504040204" pitchFamily="34" charset="-120"/>
            </a:endParaRPr>
          </a:p>
        </p:txBody>
      </p:sp>
      <p:sp>
        <p:nvSpPr>
          <p:cNvPr id="10" name="TextBox 9"/>
          <p:cNvSpPr txBox="1"/>
          <p:nvPr/>
        </p:nvSpPr>
        <p:spPr>
          <a:xfrm>
            <a:off x="3981450" y="2667286"/>
            <a:ext cx="7162800"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TW" sz="2800" b="1" dirty="0" smtClean="0">
                <a:solidFill>
                  <a:schemeClr val="bg1"/>
                </a:solidFill>
                <a:ea typeface="微軟正黑體" panose="020B0604030504040204" pitchFamily="34" charset="-120"/>
              </a:rPr>
              <a:t>3.</a:t>
            </a:r>
            <a:r>
              <a:rPr lang="zh-TW" altLang="en-US" sz="2800" b="1" dirty="0" smtClean="0">
                <a:solidFill>
                  <a:schemeClr val="bg1"/>
                </a:solidFill>
                <a:ea typeface="微軟正黑體" panose="020B0604030504040204" pitchFamily="34" charset="-120"/>
              </a:rPr>
              <a:t> </a:t>
            </a:r>
            <a:r>
              <a:rPr lang="en-US" altLang="zh-TW" sz="2800" b="1" smtClean="0">
                <a:solidFill>
                  <a:schemeClr val="bg1"/>
                </a:solidFill>
                <a:ea typeface="微軟正黑體" panose="020B0604030504040204" pitchFamily="34" charset="-120"/>
              </a:rPr>
              <a:t>Accumulate BV &amp; IBV</a:t>
            </a:r>
            <a:endParaRPr lang="en-US" sz="2800" b="1" dirty="0" smtClean="0">
              <a:solidFill>
                <a:schemeClr val="bg1"/>
              </a:solidFill>
              <a:ea typeface="微軟正黑體" panose="020B0604030504040204" pitchFamily="34" charset="-120"/>
            </a:endParaRPr>
          </a:p>
        </p:txBody>
      </p:sp>
      <p:sp>
        <p:nvSpPr>
          <p:cNvPr id="11" name="TextBox 10"/>
          <p:cNvSpPr txBox="1"/>
          <p:nvPr/>
        </p:nvSpPr>
        <p:spPr>
          <a:xfrm>
            <a:off x="3981450" y="3391186"/>
            <a:ext cx="7162800"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TW" sz="2800" b="1" dirty="0" smtClean="0">
                <a:solidFill>
                  <a:schemeClr val="bg1"/>
                </a:solidFill>
                <a:ea typeface="微軟正黑體" panose="020B0604030504040204" pitchFamily="34" charset="-120"/>
              </a:rPr>
              <a:t>4.</a:t>
            </a:r>
            <a:r>
              <a:rPr lang="zh-TW" altLang="en-US" sz="2800" b="1" dirty="0">
                <a:solidFill>
                  <a:schemeClr val="bg1"/>
                </a:solidFill>
                <a:ea typeface="微軟正黑體" panose="020B0604030504040204" pitchFamily="34" charset="-120"/>
              </a:rPr>
              <a:t> </a:t>
            </a:r>
            <a:r>
              <a:rPr lang="en-US" altLang="zh-TW" sz="2800" b="1" dirty="0" smtClean="0">
                <a:solidFill>
                  <a:schemeClr val="bg1"/>
                </a:solidFill>
                <a:ea typeface="微軟正黑體" panose="020B0604030504040204" pitchFamily="34" charset="-120"/>
              </a:rPr>
              <a:t>Achieve SABP</a:t>
            </a:r>
            <a:endParaRPr lang="zh-TW" altLang="en-US" sz="2800" b="1" dirty="0">
              <a:solidFill>
                <a:schemeClr val="bg1"/>
              </a:solidFill>
              <a:ea typeface="微軟正黑體" panose="020B0604030504040204" pitchFamily="34" charset="-120"/>
            </a:endParaRPr>
          </a:p>
        </p:txBody>
      </p:sp>
      <p:sp>
        <p:nvSpPr>
          <p:cNvPr id="12" name="TextBox 11"/>
          <p:cNvSpPr txBox="1"/>
          <p:nvPr/>
        </p:nvSpPr>
        <p:spPr>
          <a:xfrm>
            <a:off x="4000500" y="4076986"/>
            <a:ext cx="7162800" cy="523220"/>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buFont typeface="Arial"/>
              <a:buNone/>
            </a:pPr>
            <a:r>
              <a:rPr lang="en-US" altLang="zh-TW" sz="2800" b="1" dirty="0" smtClean="0">
                <a:solidFill>
                  <a:schemeClr val="bg1"/>
                </a:solidFill>
                <a:ea typeface="微軟正黑體" panose="020B0604030504040204" pitchFamily="34" charset="-120"/>
              </a:rPr>
              <a:t>5.</a:t>
            </a:r>
            <a:r>
              <a:rPr lang="zh-TW" altLang="en-US" sz="2800" b="1" dirty="0" smtClean="0">
                <a:solidFill>
                  <a:schemeClr val="bg1"/>
                </a:solidFill>
                <a:ea typeface="微軟正黑體" panose="020B0604030504040204" pitchFamily="34" charset="-120"/>
              </a:rPr>
              <a:t> </a:t>
            </a:r>
            <a:r>
              <a:rPr lang="en-US" altLang="zh-TW" sz="2800" b="1" dirty="0" smtClean="0">
                <a:solidFill>
                  <a:schemeClr val="bg1"/>
                </a:solidFill>
                <a:ea typeface="微軟正黑體" panose="020B0604030504040204" pitchFamily="34" charset="-120"/>
              </a:rPr>
              <a:t>Convert Spending into Earning</a:t>
            </a:r>
            <a:endParaRPr lang="en-US" sz="2800" b="1" dirty="0" smtClean="0">
              <a:solidFill>
                <a:schemeClr val="bg1"/>
              </a:solidFill>
              <a:ea typeface="微軟正黑體" panose="020B0604030504040204" pitchFamily="34" charset="-120"/>
            </a:endParaRPr>
          </a:p>
        </p:txBody>
      </p:sp>
      <p:sp>
        <p:nvSpPr>
          <p:cNvPr id="13" name="TextBox 12"/>
          <p:cNvSpPr txBox="1"/>
          <p:nvPr/>
        </p:nvSpPr>
        <p:spPr>
          <a:xfrm>
            <a:off x="4019550" y="4771144"/>
            <a:ext cx="7162800" cy="584775"/>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buFont typeface="Arial"/>
              <a:buNone/>
            </a:pPr>
            <a:r>
              <a:rPr lang="en-US" altLang="zh-TW" sz="3200" b="1" dirty="0" smtClean="0">
                <a:solidFill>
                  <a:schemeClr val="bg1"/>
                </a:solidFill>
                <a:effectLst>
                  <a:glow rad="139700">
                    <a:schemeClr val="accent5">
                      <a:satMod val="175000"/>
                      <a:alpha val="40000"/>
                    </a:schemeClr>
                  </a:glow>
                  <a:outerShdw blurRad="38100" dist="38100" dir="2700000" algn="tl">
                    <a:srgbClr val="000000">
                      <a:alpha val="43137"/>
                    </a:srgbClr>
                  </a:outerShdw>
                </a:effectLst>
                <a:ea typeface="微軟正黑體" panose="020B0604030504040204" pitchFamily="34" charset="-120"/>
              </a:rPr>
              <a:t>Remember, Shopping is happy</a:t>
            </a:r>
            <a:endParaRPr lang="en-US" sz="3200" b="1" dirty="0" smtClean="0">
              <a:solidFill>
                <a:schemeClr val="bg1"/>
              </a:solidFill>
              <a:effectLst>
                <a:glow rad="139700">
                  <a:schemeClr val="accent5">
                    <a:satMod val="175000"/>
                    <a:alpha val="40000"/>
                  </a:schemeClr>
                </a:glow>
                <a:outerShdw blurRad="38100" dist="38100" dir="2700000" algn="tl">
                  <a:srgbClr val="000000">
                    <a:alpha val="43137"/>
                  </a:srgbClr>
                </a:outerShdw>
              </a:effectLst>
              <a:ea typeface="微軟正黑體" panose="020B0604030504040204" pitchFamily="34" charset="-120"/>
            </a:endParaRPr>
          </a:p>
        </p:txBody>
      </p:sp>
    </p:spTree>
    <p:extLst>
      <p:ext uri="{BB962C8B-B14F-4D97-AF65-F5344CB8AC3E}">
        <p14:creationId xmlns:p14="http://schemas.microsoft.com/office/powerpoint/2010/main" xmlns="" val="236291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ivyw\Desktop\confernce temp\47051910-black-pic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111" t="33777" r="81459" b="47778"/>
          <a:stretch/>
        </p:blipFill>
        <p:spPr bwMode="auto">
          <a:xfrm>
            <a:off x="1792505" y="2215876"/>
            <a:ext cx="986010" cy="9144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Lst>
        </p:spPr>
      </p:pic>
      <p:pic>
        <p:nvPicPr>
          <p:cNvPr id="8"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7083" t="32444" r="68427" b="47112"/>
          <a:stretch/>
        </p:blipFill>
        <p:spPr bwMode="auto">
          <a:xfrm>
            <a:off x="4607590" y="2215876"/>
            <a:ext cx="1036983" cy="9144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Lst>
        </p:spPr>
      </p:pic>
      <p:pic>
        <p:nvPicPr>
          <p:cNvPr id="9"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0833" t="34222" r="55972" b="48000"/>
          <a:stretch/>
        </p:blipFill>
        <p:spPr bwMode="auto">
          <a:xfrm>
            <a:off x="3139142" y="2215876"/>
            <a:ext cx="1085850" cy="9144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44722" t="34555" r="39723" b="46223"/>
          <a:stretch/>
        </p:blipFill>
        <p:spPr bwMode="auto">
          <a:xfrm>
            <a:off x="6039347" y="2215876"/>
            <a:ext cx="1183963" cy="9144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9861" t="32555" r="29445" b="46890"/>
          <a:stretch/>
        </p:blipFill>
        <p:spPr bwMode="auto">
          <a:xfrm>
            <a:off x="5187864" y="3838585"/>
            <a:ext cx="913419" cy="109728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Lst>
        </p:spPr>
      </p:pic>
      <p:pic>
        <p:nvPicPr>
          <p:cNvPr id="12"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70000" t="30444" r="16944" b="46223"/>
          <a:stretch/>
        </p:blipFill>
        <p:spPr bwMode="auto">
          <a:xfrm>
            <a:off x="6399243" y="3838585"/>
            <a:ext cx="982328" cy="109728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82638" t="30444" r="3889" b="46223"/>
          <a:stretch/>
        </p:blipFill>
        <p:spPr bwMode="auto">
          <a:xfrm>
            <a:off x="1045146" y="3838585"/>
            <a:ext cx="1013678" cy="109728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Lst>
        </p:spPr>
      </p:pic>
      <p:pic>
        <p:nvPicPr>
          <p:cNvPr id="14"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9722" t="57555" r="64723" b="24668"/>
          <a:stretch/>
        </p:blipFill>
        <p:spPr bwMode="auto">
          <a:xfrm>
            <a:off x="7632158" y="2215876"/>
            <a:ext cx="1280160" cy="9144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Lst>
        </p:spPr>
      </p:pic>
      <p:pic>
        <p:nvPicPr>
          <p:cNvPr id="15"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5277" t="55777" r="52223" b="22890"/>
          <a:stretch/>
        </p:blipFill>
        <p:spPr bwMode="auto">
          <a:xfrm>
            <a:off x="3742630" y="3838585"/>
            <a:ext cx="1028700" cy="109728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Lst>
        </p:spPr>
      </p:pic>
      <p:pic>
        <p:nvPicPr>
          <p:cNvPr id="16"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47777" t="53847" r="41528" b="22890"/>
          <a:stretch/>
        </p:blipFill>
        <p:spPr bwMode="auto">
          <a:xfrm>
            <a:off x="10292081" y="3838585"/>
            <a:ext cx="807106" cy="109728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Lst>
        </p:spPr>
      </p:pic>
      <p:pic>
        <p:nvPicPr>
          <p:cNvPr id="17"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8333" t="55333" r="30695" b="22890"/>
          <a:stretch/>
        </p:blipFill>
        <p:spPr bwMode="auto">
          <a:xfrm>
            <a:off x="9024447" y="3838585"/>
            <a:ext cx="884542" cy="109728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Lst>
        </p:spPr>
      </p:pic>
      <p:pic>
        <p:nvPicPr>
          <p:cNvPr id="18"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8194" t="55048" r="20417" b="24666"/>
          <a:stretch/>
        </p:blipFill>
        <p:spPr bwMode="auto">
          <a:xfrm>
            <a:off x="7710250" y="3838585"/>
            <a:ext cx="985688" cy="109728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Lst>
        </p:spPr>
      </p:pic>
      <p:pic>
        <p:nvPicPr>
          <p:cNvPr id="19"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78472" t="57777" r="3889" b="22890"/>
          <a:stretch/>
        </p:blipFill>
        <p:spPr bwMode="auto">
          <a:xfrm>
            <a:off x="9155913" y="2215876"/>
            <a:ext cx="1334814" cy="9144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Lst>
        </p:spPr>
      </p:pic>
      <p:pic>
        <p:nvPicPr>
          <p:cNvPr id="20"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110" t="54444" r="79584" b="22890"/>
          <a:stretch/>
        </p:blipFill>
        <p:spPr bwMode="auto">
          <a:xfrm>
            <a:off x="2366589" y="3838585"/>
            <a:ext cx="1108038" cy="109728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1268794" y="869950"/>
            <a:ext cx="9023287" cy="1077218"/>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TW" sz="3200" b="1" dirty="0" smtClean="0">
                <a:solidFill>
                  <a:schemeClr val="bg1"/>
                </a:solidFill>
                <a:latin typeface="微軟正黑體" panose="020B0604030504040204" pitchFamily="34" charset="-120"/>
                <a:ea typeface="微軟正黑體" panose="020B0604030504040204" pitchFamily="34" charset="-120"/>
              </a:rPr>
              <a:t>Special thanks to the </a:t>
            </a:r>
            <a:r>
              <a:rPr lang="en-US" altLang="zh-TW" sz="3200" b="1" dirty="0">
                <a:solidFill>
                  <a:schemeClr val="bg1"/>
                </a:solidFill>
                <a:latin typeface="微軟正黑體" panose="020B0604030504040204" pitchFamily="34" charset="-120"/>
                <a:ea typeface="微軟正黑體" panose="020B0604030504040204" pitchFamily="34" charset="-120"/>
              </a:rPr>
              <a:t>following </a:t>
            </a:r>
            <a:r>
              <a:rPr lang="en-US" altLang="zh-TW" sz="3200" b="1" dirty="0" smtClean="0">
                <a:solidFill>
                  <a:schemeClr val="bg1"/>
                </a:solidFill>
                <a:latin typeface="微軟正黑體" panose="020B0604030504040204" pitchFamily="34" charset="-120"/>
                <a:ea typeface="微軟正黑體" panose="020B0604030504040204" pitchFamily="34" charset="-120"/>
              </a:rPr>
              <a:t>Partner Store </a:t>
            </a:r>
            <a:r>
              <a:rPr lang="en-US" altLang="zh-TW" sz="3200" b="1" dirty="0">
                <a:solidFill>
                  <a:schemeClr val="bg1"/>
                </a:solidFill>
                <a:latin typeface="微軟正黑體" panose="020B0604030504040204" pitchFamily="34" charset="-120"/>
                <a:ea typeface="微軟正黑體" panose="020B0604030504040204" pitchFamily="34" charset="-120"/>
              </a:rPr>
              <a:t>for </a:t>
            </a:r>
            <a:r>
              <a:rPr lang="en-US" altLang="zh-TW" sz="3200" b="1" dirty="0" smtClean="0">
                <a:solidFill>
                  <a:schemeClr val="bg1"/>
                </a:solidFill>
                <a:latin typeface="微軟正黑體" panose="020B0604030504040204" pitchFamily="34" charset="-120"/>
                <a:ea typeface="微軟正黑體" panose="020B0604030504040204" pitchFamily="34" charset="-120"/>
              </a:rPr>
              <a:t>gifts sponsors</a:t>
            </a:r>
            <a:endParaRPr lang="en-US" altLang="zh-TW" sz="32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2003829103"/>
      </p:ext>
    </p:extLst>
  </p:cSld>
  <p:clrMapOvr>
    <a:masterClrMapping/>
  </p:clrMapOvr>
  <p:transition spd="slow">
    <p:plu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19050" y="1"/>
            <a:ext cx="122732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C:\Users\bivyw\Desktop\PS banner.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4849" b="10009"/>
          <a:stretch/>
        </p:blipFill>
        <p:spPr bwMode="auto">
          <a:xfrm>
            <a:off x="2122328" y="-1"/>
            <a:ext cx="7990523" cy="6858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11540746"/>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vyw\Desktop\confernce temp\222.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7371" r="7617"/>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881736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ivyw\Desktop\confernce temp\b62832ee99520844a46d56b8aef7d1ea8fc6a9d1912b70b65e8b0c84a88dce2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bivyw\Downloads\screencapture-docs-google-forms-d-e-1FAIpQLSfTu3sSqY18Ajv162IoDZP0jKGpBCafRUKzg6CvRUFidA_vsQ-viewform-1478657439509.pn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0695" r="19583"/>
          <a:stretch/>
        </p:blipFill>
        <p:spPr bwMode="auto">
          <a:xfrm>
            <a:off x="899664" y="-3848"/>
            <a:ext cx="4961691" cy="10862348"/>
          </a:xfrm>
          <a:prstGeom prst="rect">
            <a:avLst/>
          </a:prstGeom>
          <a:noFill/>
          <a:scene3d>
            <a:camera prst="isometricOffAxis2Left"/>
            <a:lightRig rig="threePt" dir="t"/>
          </a:scene3d>
          <a:extLst>
            <a:ext uri="{909E8E84-426E-40DD-AFC4-6F175D3DCCD1}">
              <a14:hiddenFill xmlns:a14="http://schemas.microsoft.com/office/drawing/2010/main" xmlns="">
                <a:solidFill>
                  <a:srgbClr val="FFFFFF"/>
                </a:solidFill>
              </a14:hiddenFill>
            </a:ext>
          </a:extLst>
        </p:spPr>
      </p:pic>
      <p:pic>
        <p:nvPicPr>
          <p:cNvPr id="1026" name="Picture 2" descr="C:\Users\bivyw\Downloads\screencapture-docs-google-forms-d-e-1FAIpQLSdfdO-lb0NQ8T4SucFua0JNetge7idWZZ4sxdlXqkHg_ceOsQ-viewform-1478657372512.pn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20093" t="7317" r="19698"/>
          <a:stretch/>
        </p:blipFill>
        <p:spPr bwMode="auto">
          <a:xfrm>
            <a:off x="6143622" y="-3848"/>
            <a:ext cx="4442351" cy="11506200"/>
          </a:xfrm>
          <a:prstGeom prst="rect">
            <a:avLst/>
          </a:prstGeom>
          <a:noFill/>
          <a:scene3d>
            <a:camera prst="isometricOffAxis1Right"/>
            <a:lightRig rig="threePt" dir="t"/>
          </a:scene3d>
          <a:extLst>
            <a:ext uri="{909E8E84-426E-40DD-AFC4-6F175D3DCCD1}">
              <a14:hiddenFill xmlns:a14="http://schemas.microsoft.com/office/drawing/2010/main" xmlns="">
                <a:solidFill>
                  <a:srgbClr val="FFFFFF"/>
                </a:solidFill>
              </a14:hiddenFill>
            </a:ext>
          </a:extLst>
        </p:spPr>
      </p:pic>
      <p:pic>
        <p:nvPicPr>
          <p:cNvPr id="1028" name="Picture 4" descr="C:\Users\bivyw\Downloads\screencapture-docs-google-forms-d-e-1FAIpQLSfbb2swuNoPXCDbJxDpSmTSG2ro-0MnWpH5GV7xfOsWXrdpnQ-viewform-1478657492524.png"/>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10833" r="16389"/>
          <a:stretch/>
        </p:blipFill>
        <p:spPr bwMode="auto">
          <a:xfrm>
            <a:off x="3126523" y="419099"/>
            <a:ext cx="5644073" cy="1137431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52386" y="5414098"/>
            <a:ext cx="12087228" cy="1384316"/>
            <a:chOff x="1430909" y="-1538825"/>
            <a:chExt cx="10432238" cy="2190025"/>
          </a:xfrm>
          <a:solidFill>
            <a:schemeClr val="bg1"/>
          </a:solidFill>
          <a:effectLst>
            <a:outerShdw blurRad="596900" dist="38100" dir="16200000" sx="103000" sy="103000" rotWithShape="0">
              <a:prstClr val="black">
                <a:alpha val="40000"/>
              </a:prstClr>
            </a:outerShdw>
          </a:effectLst>
        </p:grpSpPr>
        <p:sp>
          <p:nvSpPr>
            <p:cNvPr id="9" name="Rectangle 8"/>
            <p:cNvSpPr/>
            <p:nvPr/>
          </p:nvSpPr>
          <p:spPr>
            <a:xfrm>
              <a:off x="1430909" y="-1538825"/>
              <a:ext cx="10432238" cy="2190025"/>
            </a:xfrm>
            <a:prstGeom prst="rect">
              <a:avLst/>
            </a:prstGeom>
            <a:solidFill>
              <a:schemeClr val="accent6">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US" sz="1350">
                <a:solidFill>
                  <a:srgbClr val="F2F2F2"/>
                </a:solidFill>
                <a:latin typeface="Calibri"/>
              </a:endParaRPr>
            </a:p>
          </p:txBody>
        </p:sp>
        <p:sp>
          <p:nvSpPr>
            <p:cNvPr id="10" name="Rectangle 9"/>
            <p:cNvSpPr/>
            <p:nvPr/>
          </p:nvSpPr>
          <p:spPr>
            <a:xfrm>
              <a:off x="5130933" y="-1405996"/>
              <a:ext cx="3032189" cy="2057195"/>
            </a:xfrm>
            <a:prstGeom prst="rect">
              <a:avLst/>
            </a:prstGeom>
            <a:noFill/>
            <a:ln>
              <a:noFill/>
            </a:ln>
          </p:spPr>
          <p:txBody>
            <a:bodyPr wrap="square" lIns="68268" tIns="34289" rIns="68268" bIns="34289">
              <a:spAutoFit/>
            </a:bodyPr>
            <a:lstStyle/>
            <a:p>
              <a:pPr algn="ctr" defTabSz="682213">
                <a:defRPr/>
              </a:pPr>
              <a:r>
                <a:rPr lang="en-US" altLang="zh-TW" sz="2000" dirty="0" smtClean="0">
                  <a:ln w="3175">
                    <a:noFill/>
                  </a:ln>
                  <a:solidFill>
                    <a:srgbClr val="F2F2F2"/>
                  </a:solidFill>
                </a:rPr>
                <a:t>Changed to digital format</a:t>
              </a:r>
            </a:p>
            <a:p>
              <a:pPr marL="342900" indent="-342900" defTabSz="682213">
                <a:buFontTx/>
                <a:buChar char="-"/>
                <a:defRPr/>
              </a:pPr>
              <a:r>
                <a:rPr lang="en-US" sz="2000" dirty="0" smtClean="0">
                  <a:ln w="3175">
                    <a:noFill/>
                  </a:ln>
                  <a:solidFill>
                    <a:srgbClr val="F2F2F2"/>
                  </a:solidFill>
                </a:rPr>
                <a:t>Order Tracking form</a:t>
              </a:r>
            </a:p>
            <a:p>
              <a:pPr marL="342900" indent="-342900" defTabSz="682213">
                <a:buFontTx/>
                <a:buChar char="-"/>
                <a:defRPr/>
              </a:pPr>
              <a:r>
                <a:rPr lang="en-US" sz="2000" dirty="0" smtClean="0">
                  <a:ln w="3175">
                    <a:noFill/>
                  </a:ln>
                  <a:solidFill>
                    <a:srgbClr val="F2F2F2"/>
                  </a:solidFill>
                </a:rPr>
                <a:t>Partner Store Conference </a:t>
              </a:r>
            </a:p>
            <a:p>
              <a:pPr marL="342900" indent="-342900" defTabSz="682213">
                <a:buFontTx/>
                <a:buChar char="-"/>
                <a:defRPr/>
              </a:pPr>
              <a:r>
                <a:rPr lang="en-US" sz="2000" dirty="0" smtClean="0">
                  <a:ln w="3175">
                    <a:noFill/>
                  </a:ln>
                  <a:solidFill>
                    <a:srgbClr val="F2F2F2"/>
                  </a:solidFill>
                </a:rPr>
                <a:t>Partner Store Application</a:t>
              </a:r>
              <a:endParaRPr lang="en-US" sz="2000" dirty="0">
                <a:ln w="3175">
                  <a:noFill/>
                </a:ln>
                <a:solidFill>
                  <a:srgbClr val="F2F2F2"/>
                </a:solidFill>
              </a:endParaRPr>
            </a:p>
          </p:txBody>
        </p:sp>
      </p:grpSp>
    </p:spTree>
    <p:extLst>
      <p:ext uri="{BB962C8B-B14F-4D97-AF65-F5344CB8AC3E}">
        <p14:creationId xmlns:p14="http://schemas.microsoft.com/office/powerpoint/2010/main" xmlns="" val="189682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par>
                                <p:cTn id="13" presetID="42" presetClass="path" presetSubtype="0" accel="50000" decel="50000" fill="hold" nodeType="withEffect">
                                  <p:stCondLst>
                                    <p:cond delay="0"/>
                                  </p:stCondLst>
                                  <p:childTnLst>
                                    <p:animMotion origin="layout" path="M -3.54167E-6 0.33171 L -3.54167E-6 -0.33172 " pathEditMode="relative" rAng="0" ptsTypes="AA">
                                      <p:cBhvr>
                                        <p:cTn id="14" dur="3000" fill="hold"/>
                                        <p:tgtEl>
                                          <p:spTgt spid="1027"/>
                                        </p:tgtEl>
                                        <p:attrNameLst>
                                          <p:attrName>ppt_x</p:attrName>
                                          <p:attrName>ppt_y</p:attrName>
                                        </p:attrNameLst>
                                      </p:cBhvr>
                                      <p:rCtr x="0" y="-3317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91667E-6 -0.33172 L 2.91667E-6 -0.08172 " pathEditMode="relative" rAng="0" ptsTypes="AA">
                                      <p:cBhvr>
                                        <p:cTn id="18" dur="2000" fill="hold"/>
                                        <p:tgtEl>
                                          <p:spTgt spid="1027"/>
                                        </p:tgtEl>
                                        <p:attrNameLst>
                                          <p:attrName>ppt_x</p:attrName>
                                          <p:attrName>ppt_y</p:attrName>
                                        </p:attrNameLst>
                                      </p:cBhvr>
                                      <p:rCtr x="0" y="12500"/>
                                    </p:animMotion>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par>
                                <p:cTn id="23" presetID="42" presetClass="path" presetSubtype="0" accel="50000" decel="50000" fill="hold" nodeType="withEffect">
                                  <p:stCondLst>
                                    <p:cond delay="0"/>
                                  </p:stCondLst>
                                  <p:childTnLst>
                                    <p:animMotion origin="layout" path="M 2.29167E-6 0.47824 L 2.29167E-6 -0.31065 " pathEditMode="relative" rAng="0" ptsTypes="AA">
                                      <p:cBhvr>
                                        <p:cTn id="24" dur="3000" fill="hold"/>
                                        <p:tgtEl>
                                          <p:spTgt spid="1026"/>
                                        </p:tgtEl>
                                        <p:attrNameLst>
                                          <p:attrName>ppt_x</p:attrName>
                                          <p:attrName>ppt_y</p:attrName>
                                        </p:attrNameLst>
                                      </p:cBhvr>
                                      <p:rCtr x="0" y="-39444"/>
                                    </p:animMotion>
                                  </p:childTnLst>
                                </p:cTn>
                              </p:par>
                            </p:childTnLst>
                          </p:cTn>
                        </p:par>
                        <p:par>
                          <p:cTn id="25" fill="hold">
                            <p:stCondLst>
                              <p:cond delay="5000"/>
                            </p:stCondLst>
                            <p:childTnLst>
                              <p:par>
                                <p:cTn id="26" presetID="42" presetClass="path" presetSubtype="0" accel="50000" decel="50000" fill="hold" nodeType="afterEffect">
                                  <p:stCondLst>
                                    <p:cond delay="0"/>
                                  </p:stCondLst>
                                  <p:childTnLst>
                                    <p:animMotion origin="layout" path="M 2.29167E-6 -0.31065 L 2.29167E-6 -0.06065 " pathEditMode="relative" rAng="0" ptsTypes="AA">
                                      <p:cBhvr>
                                        <p:cTn id="27" dur="2000" fill="hold"/>
                                        <p:tgtEl>
                                          <p:spTgt spid="1026"/>
                                        </p:tgtEl>
                                        <p:attrNameLst>
                                          <p:attrName>ppt_x</p:attrName>
                                          <p:attrName>ppt_y</p:attrName>
                                        </p:attrNameLst>
                                      </p:cBhvr>
                                      <p:rCtr x="0" y="12500"/>
                                    </p:animMotion>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500"/>
                                        <p:tgtEl>
                                          <p:spTgt spid="1028"/>
                                        </p:tgtEl>
                                      </p:cBhvr>
                                    </p:animEffect>
                                  </p:childTnLst>
                                </p:cTn>
                              </p:par>
                              <p:par>
                                <p:cTn id="32" presetID="42" presetClass="path" presetSubtype="0" accel="50000" decel="50000" fill="hold" nodeType="withEffect">
                                  <p:stCondLst>
                                    <p:cond delay="0"/>
                                  </p:stCondLst>
                                  <p:childTnLst>
                                    <p:animMotion origin="layout" path="M -6.25E-7 0.37222 L -6.25E-7 -0.37222 " pathEditMode="relative" rAng="0" ptsTypes="AA">
                                      <p:cBhvr>
                                        <p:cTn id="33" dur="3000" fill="hold"/>
                                        <p:tgtEl>
                                          <p:spTgt spid="1028"/>
                                        </p:tgtEl>
                                        <p:attrNameLst>
                                          <p:attrName>ppt_x</p:attrName>
                                          <p:attrName>ppt_y</p:attrName>
                                        </p:attrNameLst>
                                      </p:cBhvr>
                                      <p:rCtr x="0" y="-37222"/>
                                    </p:animMotion>
                                  </p:childTnLst>
                                </p:cTn>
                              </p:par>
                            </p:childTnLst>
                          </p:cTn>
                        </p:par>
                        <p:par>
                          <p:cTn id="34" fill="hold">
                            <p:stCondLst>
                              <p:cond delay="10000"/>
                            </p:stCondLst>
                            <p:childTnLst>
                              <p:par>
                                <p:cTn id="35" presetID="42" presetClass="path" presetSubtype="0" accel="50000" decel="50000" fill="hold" nodeType="afterEffect">
                                  <p:stCondLst>
                                    <p:cond delay="0"/>
                                  </p:stCondLst>
                                  <p:childTnLst>
                                    <p:animMotion origin="layout" path="M 3.75E-6 -0.37222 L 3.75E-6 -0.12222 " pathEditMode="relative" rAng="0" ptsTypes="AA">
                                      <p:cBhvr>
                                        <p:cTn id="36" dur="2000" fill="hold"/>
                                        <p:tgtEl>
                                          <p:spTgt spid="1028"/>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ivyw\Desktop\confernce temp\b62832ee99520844a46d56b8aef7d1ea8fc6a9d1912b70b65e8b0c84a88dce2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0" y="1903272"/>
            <a:ext cx="5730240" cy="4297680"/>
          </a:xfrm>
          <a:prstGeom prst="rect">
            <a:avLst/>
          </a:prstGeom>
          <a:ln>
            <a:noFill/>
          </a:ln>
          <a:effectLst>
            <a:outerShdw dist="35921" dir="2700000" algn="ctr" rotWithShape="0">
              <a:schemeClr val="bg2"/>
            </a:outerShdw>
          </a:effectLst>
          <a:scene3d>
            <a:camera prst="isometricOffAxis1Right"/>
            <a:lightRig rig="threePt" dir="t">
              <a:rot lat="0" lon="0" rev="2700000"/>
            </a:lightRig>
          </a:scene3d>
          <a:sp3d>
            <a:bevelT w="63500" h="508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brightnessContrast bright="20000"/>
                    </a14:imgEffect>
                  </a14:imgLayer>
                </a14:imgProps>
              </a:ext>
              <a:ext uri="{28A0092B-C50C-407E-A947-70E740481C1C}">
                <a14:useLocalDpi xmlns:a14="http://schemas.microsoft.com/office/drawing/2010/main" xmlns="" val="0"/>
              </a:ext>
            </a:extLst>
          </a:blip>
          <a:srcRect l="15504" t="10422" r="26279" b="10285"/>
          <a:stretch/>
        </p:blipFill>
        <p:spPr bwMode="auto">
          <a:xfrm>
            <a:off x="-2" y="919786"/>
            <a:ext cx="6550230" cy="5018427"/>
          </a:xfrm>
          <a:prstGeom prst="rect">
            <a:avLst/>
          </a:prstGeom>
          <a:noFill/>
          <a:ln>
            <a:noFill/>
          </a:ln>
          <a:effectLst/>
          <a:scene3d>
            <a:camera prst="isometricOffAxis2Left"/>
            <a:lightRig rig="threePt" dir="t"/>
          </a:scene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275113" y="2095500"/>
            <a:ext cx="4992587" cy="1200329"/>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indent="0" algn="ctr">
              <a:buFont typeface="Arial"/>
              <a:buNone/>
            </a:pPr>
            <a:r>
              <a:rPr lang="en-US" altLang="zh-TW" sz="3600" b="1" dirty="0" smtClean="0">
                <a:solidFill>
                  <a:srgbClr val="00B050"/>
                </a:solidFill>
                <a:latin typeface="微軟正黑體" panose="020B0604030504040204" pitchFamily="34" charset="-120"/>
                <a:ea typeface="微軟正黑體" panose="020B0604030504040204" pitchFamily="34" charset="-120"/>
              </a:rPr>
              <a:t>Can you accept this Transaction Report? </a:t>
            </a:r>
            <a:endParaRPr lang="en-US" sz="3600" b="1" dirty="0" smtClean="0">
              <a:solidFill>
                <a:srgbClr val="00B050"/>
              </a:solidFill>
              <a:latin typeface="微軟正黑體" panose="020B0604030504040204" pitchFamily="34" charset="-120"/>
              <a:ea typeface="微軟正黑體" panose="020B0604030504040204" pitchFamily="34" charset="-120"/>
            </a:endParaRPr>
          </a:p>
        </p:txBody>
      </p:sp>
      <p:pic>
        <p:nvPicPr>
          <p:cNvPr id="5124" name="Picture 4" descr="C:\Users\bivyw\Downloads\screencapture-docs-google-forms-d-e-1FAIpQLSehkFLTR1WCkOyMzzB1UR2d_xvnApiEUz5tkZDv62xkJ4M09Q-viewform-1478503521378.png"/>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10136" r="19447"/>
          <a:stretch/>
        </p:blipFill>
        <p:spPr bwMode="auto">
          <a:xfrm>
            <a:off x="2029862" y="204012"/>
            <a:ext cx="8532326" cy="10375107"/>
          </a:xfrm>
          <a:prstGeom prst="roundRect">
            <a:avLst>
              <a:gd name="adj" fmla="val 8594"/>
            </a:avLst>
          </a:prstGeom>
          <a:solidFill>
            <a:srgbClr val="FFFFFF">
              <a:shade val="85000"/>
            </a:srgbClr>
          </a:solidFill>
          <a:ln>
            <a:noFill/>
          </a:ln>
          <a:effectLst/>
          <a:extLst/>
        </p:spPr>
      </p:pic>
      <p:grpSp>
        <p:nvGrpSpPr>
          <p:cNvPr id="8" name="Group 7"/>
          <p:cNvGrpSpPr/>
          <p:nvPr/>
        </p:nvGrpSpPr>
        <p:grpSpPr>
          <a:xfrm>
            <a:off x="-85728" y="5749252"/>
            <a:ext cx="12458701" cy="903401"/>
            <a:chOff x="963195" y="4180952"/>
            <a:chExt cx="10752848" cy="1429205"/>
          </a:xfrm>
          <a:solidFill>
            <a:schemeClr val="bg1"/>
          </a:solidFill>
          <a:effectLst>
            <a:outerShdw blurRad="596900" dist="38100" dir="16200000" sx="103000" sy="103000" rotWithShape="0">
              <a:prstClr val="black">
                <a:alpha val="40000"/>
              </a:prstClr>
            </a:outerShdw>
          </a:effectLst>
        </p:grpSpPr>
        <p:sp>
          <p:nvSpPr>
            <p:cNvPr id="9" name="Rectangle 8"/>
            <p:cNvSpPr/>
            <p:nvPr/>
          </p:nvSpPr>
          <p:spPr>
            <a:xfrm>
              <a:off x="963195" y="4180952"/>
              <a:ext cx="10752848" cy="1429205"/>
            </a:xfrm>
            <a:prstGeom prst="rect">
              <a:avLst/>
            </a:prstGeom>
            <a:solidFill>
              <a:schemeClr val="accent6">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US" sz="1350">
                <a:solidFill>
                  <a:srgbClr val="F2F2F2"/>
                </a:solidFill>
                <a:latin typeface="Calibri"/>
              </a:endParaRPr>
            </a:p>
          </p:txBody>
        </p:sp>
        <p:sp>
          <p:nvSpPr>
            <p:cNvPr id="10" name="Rectangle 9"/>
            <p:cNvSpPr/>
            <p:nvPr/>
          </p:nvSpPr>
          <p:spPr>
            <a:xfrm>
              <a:off x="1547192" y="4548631"/>
              <a:ext cx="9502649" cy="693846"/>
            </a:xfrm>
            <a:prstGeom prst="rect">
              <a:avLst/>
            </a:prstGeom>
            <a:noFill/>
            <a:ln>
              <a:noFill/>
            </a:ln>
          </p:spPr>
          <p:txBody>
            <a:bodyPr wrap="square" lIns="68268" tIns="34289" rIns="68268" bIns="34289">
              <a:spAutoFit/>
            </a:bodyPr>
            <a:lstStyle/>
            <a:p>
              <a:pPr algn="ctr" defTabSz="682213">
                <a:defRPr/>
              </a:pPr>
              <a:r>
                <a:rPr lang="en-US" altLang="zh-TW" sz="2400" dirty="0" smtClean="0">
                  <a:ln w="3175">
                    <a:noFill/>
                  </a:ln>
                  <a:solidFill>
                    <a:srgbClr val="F2F2F2"/>
                  </a:solidFill>
                </a:rPr>
                <a:t>Transaction Report changed to digital format</a:t>
              </a:r>
              <a:endParaRPr lang="en-US" sz="2400" dirty="0">
                <a:ln w="3175">
                  <a:noFill/>
                </a:ln>
                <a:solidFill>
                  <a:srgbClr val="F2F2F2"/>
                </a:solidFill>
              </a:endParaRPr>
            </a:p>
          </p:txBody>
        </p:sp>
      </p:grpSp>
    </p:spTree>
    <p:extLst>
      <p:ext uri="{BB962C8B-B14F-4D97-AF65-F5344CB8AC3E}">
        <p14:creationId xmlns:p14="http://schemas.microsoft.com/office/powerpoint/2010/main" xmlns="" val="130478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9.62789E-8 0.4507 L -9.62789E-8 -3.33333E-6 " pathEditMode="relative" rAng="0" ptsTypes="AA">
                                      <p:cBhvr>
                                        <p:cTn id="6" dur="2000" fill="hold"/>
                                        <p:tgtEl>
                                          <p:spTgt spid="5125"/>
                                        </p:tgtEl>
                                        <p:attrNameLst>
                                          <p:attrName>ppt_x</p:attrName>
                                          <p:attrName>ppt_y</p:attrName>
                                        </p:attrNameLst>
                                      </p:cBhvr>
                                      <p:rCtr x="0" y="-22546"/>
                                    </p:animMotion>
                                  </p:child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5123"/>
                                        </p:tgtEl>
                                        <p:attrNameLst>
                                          <p:attrName>style.visibility</p:attrName>
                                        </p:attrNameLst>
                                      </p:cBhvr>
                                      <p:to>
                                        <p:strVal val="visible"/>
                                      </p:to>
                                    </p:set>
                                    <p:anim calcmode="lin" valueType="num">
                                      <p:cBhvr additive="base">
                                        <p:cTn id="10" dur="500" fill="hold"/>
                                        <p:tgtEl>
                                          <p:spTgt spid="5123"/>
                                        </p:tgtEl>
                                        <p:attrNameLst>
                                          <p:attrName>ppt_x</p:attrName>
                                        </p:attrNameLst>
                                      </p:cBhvr>
                                      <p:tavLst>
                                        <p:tav tm="0">
                                          <p:val>
                                            <p:strVal val="#ppt_x"/>
                                          </p:val>
                                        </p:tav>
                                        <p:tav tm="100000">
                                          <p:val>
                                            <p:strVal val="#ppt_x"/>
                                          </p:val>
                                        </p:tav>
                                      </p:tavLst>
                                    </p:anim>
                                    <p:anim calcmode="lin" valueType="num">
                                      <p:cBhvr additive="base">
                                        <p:cTn id="11" dur="500" fill="hold"/>
                                        <p:tgtEl>
                                          <p:spTgt spid="5123"/>
                                        </p:tgtEl>
                                        <p:attrNameLst>
                                          <p:attrName>ppt_y</p:attrName>
                                        </p:attrNameLst>
                                      </p:cBhvr>
                                      <p:tavLst>
                                        <p:tav tm="0">
                                          <p:val>
                                            <p:strVal val="1+#ppt_h/2"/>
                                          </p:val>
                                        </p:tav>
                                        <p:tav tm="100000">
                                          <p:val>
                                            <p:strVal val="#ppt_y"/>
                                          </p:val>
                                        </p:tav>
                                      </p:tavLst>
                                    </p:anim>
                                  </p:childTnLst>
                                </p:cTn>
                              </p:par>
                              <p:par>
                                <p:cTn id="12" presetID="42" presetClass="path" presetSubtype="0" accel="50000" decel="50000" fill="hold" nodeType="withEffect">
                                  <p:stCondLst>
                                    <p:cond delay="0"/>
                                  </p:stCondLst>
                                  <p:childTnLst>
                                    <p:animMotion origin="layout" path="M -2.25085E-6 0.26458 L -2.25085E-6 -0.19167 " pathEditMode="relative" rAng="0" ptsTypes="AA">
                                      <p:cBhvr>
                                        <p:cTn id="13" dur="2000" fill="hold"/>
                                        <p:tgtEl>
                                          <p:spTgt spid="5123"/>
                                        </p:tgtEl>
                                        <p:attrNameLst>
                                          <p:attrName>ppt_x</p:attrName>
                                          <p:attrName>ppt_y</p:attrName>
                                        </p:attrNameLst>
                                      </p:cBhvr>
                                      <p:rCtr x="0" y="-22824"/>
                                    </p:animMotion>
                                  </p:childTnLst>
                                </p:cTn>
                              </p:par>
                            </p:childTnLst>
                          </p:cTn>
                        </p:par>
                        <p:par>
                          <p:cTn id="14" fill="hold">
                            <p:stCondLst>
                              <p:cond delay="4000"/>
                            </p:stCondLst>
                            <p:childTnLst>
                              <p:par>
                                <p:cTn id="15" presetID="16" presetClass="entr" presetSubtype="37"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4"/>
                                        </p:tgtEl>
                                        <p:attrNameLst>
                                          <p:attrName>style.visibility</p:attrName>
                                        </p:attrNameLst>
                                      </p:cBhvr>
                                      <p:to>
                                        <p:strVal val="visible"/>
                                      </p:to>
                                    </p:set>
                                    <p:animEffect transition="in" filter="fade">
                                      <p:cBhvr>
                                        <p:cTn id="22" dur="500"/>
                                        <p:tgtEl>
                                          <p:spTgt spid="5124"/>
                                        </p:tgtEl>
                                      </p:cBhvr>
                                    </p:animEffect>
                                  </p:childTnLst>
                                </p:cTn>
                              </p:par>
                              <p:par>
                                <p:cTn id="23" presetID="42" presetClass="path" presetSubtype="0" accel="50000" decel="50000" fill="hold" nodeType="withEffect">
                                  <p:stCondLst>
                                    <p:cond delay="0"/>
                                  </p:stCondLst>
                                  <p:childTnLst>
                                    <p:animMotion origin="layout" path="M 1.60031E-6 0.55 L 1.60031E-6 -3.33333E-6 " pathEditMode="relative" rAng="0" ptsTypes="AA">
                                      <p:cBhvr>
                                        <p:cTn id="24" dur="2000" fill="hold"/>
                                        <p:tgtEl>
                                          <p:spTgt spid="5124"/>
                                        </p:tgtEl>
                                        <p:attrNameLst>
                                          <p:attrName>ppt_x</p:attrName>
                                          <p:attrName>ppt_y</p:attrName>
                                        </p:attrNameLst>
                                      </p:cBhvr>
                                      <p:rCtr x="0" y="-27500"/>
                                    </p:animMotion>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bivyw\Desktop\confernce temp\b62832ee99520844a46d56b8aef7d1ea8fc6a9d1912b70b65e8b0c84a88dce2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 y="0"/>
            <a:ext cx="12192001"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2333" b="6999"/>
          <a:stretch/>
        </p:blipFill>
        <p:spPr bwMode="auto">
          <a:xfrm>
            <a:off x="6296" y="357187"/>
            <a:ext cx="12185704" cy="61436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9163050" y="3695700"/>
            <a:ext cx="11811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59644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bivyw\Desktop\confernce temp\b62832ee99520844a46d56b8aef7d1ea8fc6a9d1912b70b65e8b0c84a88dce2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 y="0"/>
            <a:ext cx="12192001"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2999" r="27952" b="36489"/>
          <a:stretch/>
        </p:blipFill>
        <p:spPr bwMode="auto">
          <a:xfrm>
            <a:off x="1014411" y="1263937"/>
            <a:ext cx="9882190" cy="43301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6015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alpha val="66000"/>
          </a:schemeClr>
        </a:solidFill>
        <a:effectLst>
          <a:outerShdw blurRad="50800" dist="38100" dir="5400000" algn="t" rotWithShape="0">
            <a:prstClr val="black">
              <a:alpha val="40000"/>
            </a:prstClr>
          </a:outerShdw>
        </a:effectLst>
      </a:spPr>
      <a:bodyPr/>
      <a:lstStyle>
        <a:defPPr marL="0" indent="0" algn="ctr">
          <a:buFont typeface="Arial"/>
          <a:buNone/>
          <a:defRPr sz="3600" b="1" dirty="0" smtClean="0">
            <a:solidFill>
              <a:srgbClr val="0070C0"/>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3005</TotalTime>
  <Words>1003</Words>
  <Application>Microsoft Office PowerPoint</Application>
  <PresentationFormat>Custom</PresentationFormat>
  <Paragraphs>144</Paragraphs>
  <Slides>36</Slides>
  <Notes>2</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Billy Layton</dc:creator>
  <cp:lastModifiedBy>MHK213</cp:lastModifiedBy>
  <cp:revision>152</cp:revision>
  <dcterms:created xsi:type="dcterms:W3CDTF">2016-10-05T14:18:03Z</dcterms:created>
  <dcterms:modified xsi:type="dcterms:W3CDTF">2016-11-11T07:24:30Z</dcterms:modified>
</cp:coreProperties>
</file>